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2.xml" ContentType="application/vnd.openxmlformats-officedocument.presentationml.notesSlide+xml"/>
  <Override PartName="/ppt/tags/tag119.xml" ContentType="application/vnd.openxmlformats-officedocument.presentationml.tags+xml"/>
  <Override PartName="/ppt/notesSlides/notesSlide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4.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6.xml" ContentType="application/vnd.openxmlformats-officedocument.presentationml.notesSlide+xml"/>
  <Override PartName="/ppt/tags/tag138.xml" ContentType="application/vnd.openxmlformats-officedocument.presentationml.tags+xml"/>
  <Override PartName="/ppt/notesSlides/notesSlide7.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8.xml" ContentType="application/vnd.openxmlformats-officedocument.presentationml.notesSlide+xml"/>
  <Override PartName="/ppt/tags/tag141.xml" ContentType="application/vnd.openxmlformats-officedocument.presentationml.tags+xml"/>
  <Override PartName="/ppt/notesSlides/notesSlide9.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10.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11.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53.xml" ContentType="application/vnd.openxmlformats-officedocument.presentationml.tags+xml"/>
  <Override PartName="/ppt/notesSlides/notesSlide38.xml" ContentType="application/vnd.openxmlformats-officedocument.presentationml.notesSlide+xml"/>
  <Override PartName="/ppt/tags/tag154.xml" ContentType="application/vnd.openxmlformats-officedocument.presentationml.tags+xml"/>
  <Override PartName="/ppt/notesSlides/notesSlide39.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4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41.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4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43.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44.xml" ContentType="application/vnd.openxmlformats-officedocument.presentationml.notesSlide+xml"/>
  <Override PartName="/ppt/tags/tag169.xml" ContentType="application/vnd.openxmlformats-officedocument.presentationml.tags+xml"/>
  <Override PartName="/ppt/notesSlides/notesSlide45.xml" ContentType="application/vnd.openxmlformats-officedocument.presentationml.notesSlide+xml"/>
  <Override PartName="/ppt/tags/tag170.xml" ContentType="application/vnd.openxmlformats-officedocument.presentationml.tags+xml"/>
  <Override PartName="/ppt/notesSlides/notesSlide46.xml" ContentType="application/vnd.openxmlformats-officedocument.presentationml.notesSlide+xml"/>
  <Override PartName="/ppt/tags/tag171.xml" ContentType="application/vnd.openxmlformats-officedocument.presentationml.tags+xml"/>
  <Override PartName="/ppt/notesSlides/notesSlide47.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48.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49.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50.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51.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52.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53.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54.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55.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56.xml" ContentType="application/vnd.openxmlformats-officedocument.presentationml.notesSlide+xml"/>
  <Override PartName="/ppt/tags/tag196.xml" ContentType="application/vnd.openxmlformats-officedocument.presentationml.tags+xml"/>
  <Override PartName="/ppt/notesSlides/notesSlide57.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notesSlides/notesSlide58.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notesSlides/notesSlide59.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79"/>
  </p:notesMasterIdLst>
  <p:handoutMasterIdLst>
    <p:handoutMasterId r:id="rId80"/>
  </p:handoutMasterIdLst>
  <p:sldIdLst>
    <p:sldId id="568" r:id="rId3"/>
    <p:sldId id="569" r:id="rId4"/>
    <p:sldId id="570" r:id="rId5"/>
    <p:sldId id="670" r:id="rId6"/>
    <p:sldId id="573" r:id="rId7"/>
    <p:sldId id="574" r:id="rId8"/>
    <p:sldId id="575" r:id="rId9"/>
    <p:sldId id="576" r:id="rId10"/>
    <p:sldId id="577" r:id="rId11"/>
    <p:sldId id="578" r:id="rId12"/>
    <p:sldId id="579" r:id="rId13"/>
    <p:sldId id="580" r:id="rId14"/>
    <p:sldId id="583" r:id="rId15"/>
    <p:sldId id="584" r:id="rId16"/>
    <p:sldId id="612" r:id="rId17"/>
    <p:sldId id="614" r:id="rId18"/>
    <p:sldId id="634" r:id="rId19"/>
    <p:sldId id="636" r:id="rId20"/>
    <p:sldId id="635" r:id="rId21"/>
    <p:sldId id="645" r:id="rId22"/>
    <p:sldId id="638" r:id="rId23"/>
    <p:sldId id="639" r:id="rId24"/>
    <p:sldId id="641" r:id="rId25"/>
    <p:sldId id="642" r:id="rId26"/>
    <p:sldId id="616" r:id="rId27"/>
    <p:sldId id="621" r:id="rId28"/>
    <p:sldId id="623" r:id="rId29"/>
    <p:sldId id="630" r:id="rId30"/>
    <p:sldId id="631" r:id="rId31"/>
    <p:sldId id="644" r:id="rId32"/>
    <p:sldId id="643" r:id="rId33"/>
    <p:sldId id="659" r:id="rId34"/>
    <p:sldId id="646" r:id="rId35"/>
    <p:sldId id="649" r:id="rId36"/>
    <p:sldId id="650" r:id="rId37"/>
    <p:sldId id="651" r:id="rId38"/>
    <p:sldId id="652" r:id="rId39"/>
    <p:sldId id="653" r:id="rId40"/>
    <p:sldId id="654" r:id="rId41"/>
    <p:sldId id="655" r:id="rId42"/>
    <p:sldId id="656" r:id="rId43"/>
    <p:sldId id="657" r:id="rId44"/>
    <p:sldId id="658" r:id="rId45"/>
    <p:sldId id="610" r:id="rId46"/>
    <p:sldId id="611" r:id="rId47"/>
    <p:sldId id="660" r:id="rId48"/>
    <p:sldId id="661" r:id="rId49"/>
    <p:sldId id="662" r:id="rId50"/>
    <p:sldId id="663" r:id="rId51"/>
    <p:sldId id="665" r:id="rId52"/>
    <p:sldId id="667" r:id="rId53"/>
    <p:sldId id="669" r:id="rId54"/>
    <p:sldId id="585" r:id="rId55"/>
    <p:sldId id="586" r:id="rId56"/>
    <p:sldId id="587" r:id="rId57"/>
    <p:sldId id="588" r:id="rId58"/>
    <p:sldId id="589" r:id="rId59"/>
    <p:sldId id="590" r:id="rId60"/>
    <p:sldId id="591" r:id="rId61"/>
    <p:sldId id="592" r:id="rId62"/>
    <p:sldId id="593" r:id="rId63"/>
    <p:sldId id="594" r:id="rId64"/>
    <p:sldId id="595" r:id="rId65"/>
    <p:sldId id="596" r:id="rId66"/>
    <p:sldId id="597" r:id="rId67"/>
    <p:sldId id="598" r:id="rId68"/>
    <p:sldId id="599" r:id="rId69"/>
    <p:sldId id="600" r:id="rId70"/>
    <p:sldId id="601" r:id="rId71"/>
    <p:sldId id="602" r:id="rId72"/>
    <p:sldId id="603" r:id="rId73"/>
    <p:sldId id="604" r:id="rId74"/>
    <p:sldId id="605" r:id="rId75"/>
    <p:sldId id="606" r:id="rId76"/>
    <p:sldId id="607" r:id="rId77"/>
    <p:sldId id="608" r:id="rId78"/>
  </p:sldIdLst>
  <p:sldSz cx="9144000" cy="6858000" type="screen4x3"/>
  <p:notesSz cx="6858000" cy="9144000"/>
  <p:custDataLst>
    <p:tags r:id="rId81"/>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47">
          <p15:clr>
            <a:srgbClr val="A4A3A4"/>
          </p15:clr>
        </p15:guide>
        <p15:guide id="2" pos="284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FFFF"/>
    <a:srgbClr val="FFFFCC"/>
    <a:srgbClr val="FFFFFF"/>
    <a:srgbClr val="EFEFFF"/>
    <a:srgbClr val="0066FF"/>
    <a:srgbClr val="FF9900"/>
    <a:srgbClr val="C021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541"/>
  </p:normalViewPr>
  <p:slideViewPr>
    <p:cSldViewPr showGuides="1">
      <p:cViewPr varScale="1">
        <p:scale>
          <a:sx n="98" d="100"/>
          <a:sy n="98" d="100"/>
        </p:scale>
        <p:origin x="1420" y="60"/>
      </p:cViewPr>
      <p:guideLst>
        <p:guide orient="horz" pos="2147"/>
        <p:guide pos="2848"/>
      </p:guideLst>
    </p:cSldViewPr>
  </p:slideViewPr>
  <p:outlineViewPr>
    <p:cViewPr>
      <p:scale>
        <a:sx n="25" d="100"/>
        <a:sy n="25" d="100"/>
      </p:scale>
      <p:origin x="0" y="0"/>
    </p:cViewPr>
  </p:outlineViewPr>
  <p:notesTextViewPr>
    <p:cViewPr>
      <p:scale>
        <a:sx n="100" d="100"/>
        <a:sy n="100" d="100"/>
      </p:scale>
      <p:origin x="0" y="0"/>
    </p:cViewPr>
  </p:notesTextViewPr>
  <p:sorterViewPr showFormatting="0">
    <p:cViewPr>
      <p:scale>
        <a:sx n="75" d="100"/>
        <a:sy n="75" d="100"/>
      </p:scale>
      <p:origin x="0" y="66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tags" Target="tags/tag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789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686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4506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rPr>
              <a:t>第五级</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SimSun" panose="02010600030101010101" pitchFamily="2" charset="-122"/>
              <a:cs typeface="+mn-cs"/>
            </a:endParaRPr>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1</a:t>
            </a:fld>
            <a:endParaRPr lang="en-US" altLang="zh-CN" sz="1200" dirty="0">
              <a:latin typeface="Times New Roman" panose="02020603050405020304" pitchFamily="18" charset="0"/>
            </a:endParaRPr>
          </a:p>
        </p:txBody>
      </p:sp>
      <p:sp>
        <p:nvSpPr>
          <p:cNvPr id="46083" name="Rectangle 2"/>
          <p:cNvSpPr>
            <a:spLocks noGrp="1" noRot="1" noChangeAspect="1" noTextEdit="1"/>
          </p:cNvSpPr>
          <p:nvPr>
            <p:ph type="sldImg"/>
          </p:nvPr>
        </p:nvSpPr>
        <p:spPr/>
      </p:sp>
      <p:sp>
        <p:nvSpPr>
          <p:cNvPr id="46084" name="Rectangle 3"/>
          <p:cNvSpPr>
            <a:spLocks noGrp="1"/>
          </p:cNvSpPr>
          <p:nvPr>
            <p:ph type="body" idx="1"/>
          </p:nvPr>
        </p:nvSpPr>
        <p:spPr/>
        <p:txBody>
          <a:bodyPr wrap="square" lIns="91440" tIns="45720" rIns="91440" bIns="45720" anchor="t" anchorCtr="0"/>
          <a:lstStyle/>
          <a:p>
            <a:pPr lvl="0" eaLnBrk="1" hangingPunct="1"/>
            <a:r>
              <a:rPr lang="zh-CN" altLang="en-US" dirty="0"/>
              <a:t>先作几分钟教师介绍，本章主要是</a:t>
            </a:r>
            <a:r>
              <a:rPr lang="en-US" altLang="zh-CN" dirty="0"/>
              <a:t>2</a:t>
            </a:r>
            <a:r>
              <a:rPr lang="zh-CN" altLang="en-US" dirty="0"/>
              <a:t>个课时，第</a:t>
            </a:r>
            <a:r>
              <a:rPr lang="en-US" altLang="zh-CN" dirty="0"/>
              <a:t>1</a:t>
            </a:r>
            <a:r>
              <a:rPr lang="zh-CN" altLang="en-US" dirty="0"/>
              <a:t>节课主要是讲到图形学的发展，第</a:t>
            </a:r>
            <a:r>
              <a:rPr lang="en-US" altLang="zh-CN" dirty="0"/>
              <a:t>2</a:t>
            </a:r>
            <a:r>
              <a:rPr lang="zh-CN" altLang="en-US" dirty="0"/>
              <a:t>节课就是通过图形学应用以直观图片展示让学生产生兴趣，然后留一定时间与学生交流。</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13</a:t>
            </a:fld>
            <a:endParaRPr lang="en-US" altLang="zh-CN" sz="1200" dirty="0">
              <a:latin typeface="Times New Roman" panose="02020603050405020304" pitchFamily="18" charset="0"/>
            </a:endParaRPr>
          </a:p>
        </p:txBody>
      </p:sp>
      <p:sp>
        <p:nvSpPr>
          <p:cNvPr id="58371" name="Rectangle 2"/>
          <p:cNvSpPr>
            <a:spLocks noGrp="1" noRot="1" noChangeAspect="1" noTextEdit="1"/>
          </p:cNvSpPr>
          <p:nvPr>
            <p:ph type="sldImg"/>
          </p:nvPr>
        </p:nvSpPr>
        <p:spPr/>
      </p:sp>
      <p:sp>
        <p:nvSpPr>
          <p:cNvPr id="58372" name="Rectangle 3"/>
          <p:cNvSpPr>
            <a:spLocks noGrp="1"/>
          </p:cNvSpPr>
          <p:nvPr>
            <p:ph type="body" idx="1"/>
          </p:nvPr>
        </p:nvSpPr>
        <p:spPr/>
        <p:txBody>
          <a:bodyPr wrap="square" lIns="91440" tIns="45720" rIns="91440" bIns="45720" anchor="t" anchorCtr="0"/>
          <a:lstStyle/>
          <a:p>
            <a:pPr lvl="0" eaLnBrk="1" hangingPunct="1"/>
            <a:r>
              <a:rPr lang="en-US" altLang="zh-CN" dirty="0"/>
              <a:t>CPU</a:t>
            </a:r>
            <a:r>
              <a:rPr lang="zh-CN" altLang="en-US" dirty="0"/>
              <a:t>的发展是大家比较熟悉的，也是大家讨论最多的，以它为起点来引出后面图形加速</a:t>
            </a:r>
            <a:r>
              <a:rPr lang="en-US" altLang="zh-CN" dirty="0"/>
              <a:t>GPU</a:t>
            </a:r>
            <a:r>
              <a:rPr lang="zh-CN" altLang="en-US" dirty="0"/>
              <a:t>的发展，两者对比更有一个直观认识。</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14</a:t>
            </a:fld>
            <a:endParaRPr lang="en-US" altLang="zh-CN" sz="1200" dirty="0">
              <a:latin typeface="Times New Roman" panose="02020603050405020304" pitchFamily="18" charset="0"/>
            </a:endParaRPr>
          </a:p>
        </p:txBody>
      </p:sp>
      <p:sp>
        <p:nvSpPr>
          <p:cNvPr id="59395" name="Rectangle 2"/>
          <p:cNvSpPr>
            <a:spLocks noGrp="1" noRot="1" noChangeAspect="1" noTextEdit="1"/>
          </p:cNvSpPr>
          <p:nvPr>
            <p:ph type="sldImg"/>
          </p:nvPr>
        </p:nvSpPr>
        <p:spPr/>
      </p:sp>
      <p:sp>
        <p:nvSpPr>
          <p:cNvPr id="59396" name="Rectangle 3"/>
          <p:cNvSpPr>
            <a:spLocks noGrp="1"/>
          </p:cNvSpPr>
          <p:nvPr>
            <p:ph type="body" idx="1"/>
          </p:nvPr>
        </p:nvSpPr>
        <p:spPr/>
        <p:txBody>
          <a:bodyPr wrap="square" lIns="91440" tIns="45720" rIns="91440" bIns="45720" anchor="t" anchorCtr="0"/>
          <a:lstStyle/>
          <a:p>
            <a:pPr lvl="0" eaLnBrk="1" hangingPunct="1"/>
            <a:r>
              <a:rPr lang="zh-CN" altLang="en-US" dirty="0"/>
              <a:t>图形加速近年来的高速发展确实是一个奇迹。通过在项目研发中不断更新换代的图形加速卡来讲述这个发展的意义。</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15</a:t>
            </a:fld>
            <a:endParaRPr lang="en-US" altLang="zh-CN" sz="1200" dirty="0">
              <a:latin typeface="Times New Roman" panose="02020603050405020304" pitchFamily="18" charset="0"/>
            </a:endParaRPr>
          </a:p>
        </p:txBody>
      </p:sp>
      <p:sp>
        <p:nvSpPr>
          <p:cNvPr id="59395" name="Rectangle 2"/>
          <p:cNvSpPr>
            <a:spLocks noGrp="1" noRot="1" noChangeAspect="1" noTextEdit="1"/>
          </p:cNvSpPr>
          <p:nvPr>
            <p:ph type="sldImg"/>
          </p:nvPr>
        </p:nvSpPr>
        <p:spPr/>
      </p:sp>
      <p:sp>
        <p:nvSpPr>
          <p:cNvPr id="59396" name="Rectangle 3"/>
          <p:cNvSpPr>
            <a:spLocks noGrp="1"/>
          </p:cNvSpPr>
          <p:nvPr>
            <p:ph type="body" idx="1"/>
          </p:nvPr>
        </p:nvSpPr>
        <p:spPr/>
        <p:txBody>
          <a:bodyPr wrap="square" lIns="91440" tIns="45720" rIns="91440" bIns="45720" anchor="t" anchorCtr="0"/>
          <a:lstStyle/>
          <a:p>
            <a:pPr lvl="0" eaLnBrk="1" hangingPunct="1"/>
            <a:r>
              <a:rPr lang="zh-CN" altLang="en-US" dirty="0"/>
              <a:t>图形加速近年来的高速发展确实是一个奇迹。通过在项目研发中不断更新换代的图形加速卡来讲述这个发展的意义。</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16</a:t>
            </a:fld>
            <a:endParaRPr lang="zh-CN" altLang="en-US" sz="1200" dirty="0"/>
          </a:p>
        </p:txBody>
      </p:sp>
      <p:sp>
        <p:nvSpPr>
          <p:cNvPr id="404482" name="幻灯片图像占位符 404481"/>
          <p:cNvSpPr>
            <a:spLocks noGrp="1" noRot="1" noChangeAspect="1" noTextEdit="1"/>
          </p:cNvSpPr>
          <p:nvPr>
            <p:ph type="sldImg"/>
          </p:nvPr>
        </p:nvSpPr>
        <p:spPr/>
      </p:sp>
      <p:sp>
        <p:nvSpPr>
          <p:cNvPr id="404483" name="文本占位符 404482"/>
          <p:cNvSpPr>
            <a:spLocks noGrp="1"/>
          </p:cNvSpPr>
          <p:nvPr>
            <p:ph type="body" idx="1"/>
          </p:nvPr>
        </p:nvSpPr>
        <p:spPr/>
        <p:txBody>
          <a:bodyPr/>
          <a:lstStyle/>
          <a:p>
            <a:pPr lvl="0"/>
            <a:r>
              <a:rPr lang="zh-CN" altLang="en-US" dirty="0"/>
              <a:t>标准</a:t>
            </a:r>
            <a:r>
              <a:rPr lang="en-US" altLang="zh-CN"/>
              <a:t>CRT</a:t>
            </a:r>
            <a:r>
              <a:rPr lang="zh-CN" altLang="en-US" dirty="0"/>
              <a:t>显示器的剖面图，从图直观的介绍主要模块部分。</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17</a:t>
            </a:fld>
            <a:endParaRPr lang="zh-CN" altLang="en-US" sz="1200" dirty="0"/>
          </a:p>
        </p:txBody>
      </p:sp>
      <p:sp>
        <p:nvSpPr>
          <p:cNvPr id="404482" name="幻灯片图像占位符 404481"/>
          <p:cNvSpPr>
            <a:spLocks noGrp="1" noRot="1" noChangeAspect="1" noTextEdit="1"/>
          </p:cNvSpPr>
          <p:nvPr>
            <p:ph type="sldImg"/>
          </p:nvPr>
        </p:nvSpPr>
        <p:spPr/>
      </p:sp>
      <p:sp>
        <p:nvSpPr>
          <p:cNvPr id="404483" name="文本占位符 404482"/>
          <p:cNvSpPr>
            <a:spLocks noGrp="1"/>
          </p:cNvSpPr>
          <p:nvPr>
            <p:ph type="body" idx="1"/>
          </p:nvPr>
        </p:nvSpPr>
        <p:spPr/>
        <p:txBody>
          <a:bodyPr/>
          <a:lstStyle/>
          <a:p>
            <a:pPr lvl="0"/>
            <a:r>
              <a:rPr lang="zh-CN" altLang="en-US" dirty="0"/>
              <a:t>标准</a:t>
            </a:r>
            <a:r>
              <a:rPr lang="en-US" altLang="zh-CN"/>
              <a:t>CRT</a:t>
            </a:r>
            <a:r>
              <a:rPr lang="zh-CN" altLang="en-US" dirty="0"/>
              <a:t>显示器的剖面图，从图直观的介绍主要模块部分。</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18</a:t>
            </a:fld>
            <a:endParaRPr lang="zh-CN" altLang="en-US" sz="1200" dirty="0"/>
          </a:p>
        </p:txBody>
      </p:sp>
      <p:sp>
        <p:nvSpPr>
          <p:cNvPr id="404482" name="幻灯片图像占位符 404481"/>
          <p:cNvSpPr>
            <a:spLocks noGrp="1" noRot="1" noChangeAspect="1" noTextEdit="1"/>
          </p:cNvSpPr>
          <p:nvPr>
            <p:ph type="sldImg"/>
          </p:nvPr>
        </p:nvSpPr>
        <p:spPr/>
      </p:sp>
      <p:sp>
        <p:nvSpPr>
          <p:cNvPr id="404483" name="文本占位符 404482"/>
          <p:cNvSpPr>
            <a:spLocks noGrp="1"/>
          </p:cNvSpPr>
          <p:nvPr>
            <p:ph type="body" idx="1"/>
          </p:nvPr>
        </p:nvSpPr>
        <p:spPr/>
        <p:txBody>
          <a:bodyPr/>
          <a:lstStyle/>
          <a:p>
            <a:pPr lvl="0"/>
            <a:r>
              <a:rPr lang="zh-CN" altLang="en-US" dirty="0"/>
              <a:t>标准</a:t>
            </a:r>
            <a:r>
              <a:rPr lang="en-US" altLang="zh-CN"/>
              <a:t>CRT</a:t>
            </a:r>
            <a:r>
              <a:rPr lang="zh-CN" altLang="en-US" dirty="0"/>
              <a:t>显示器的剖面图，从图直观的介绍主要模块部分。</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19</a:t>
            </a:fld>
            <a:endParaRPr lang="zh-CN" altLang="en-US" sz="1200" dirty="0"/>
          </a:p>
        </p:txBody>
      </p:sp>
      <p:sp>
        <p:nvSpPr>
          <p:cNvPr id="404482" name="幻灯片图像占位符 404481"/>
          <p:cNvSpPr>
            <a:spLocks noGrp="1" noRot="1" noChangeAspect="1" noTextEdit="1"/>
          </p:cNvSpPr>
          <p:nvPr>
            <p:ph type="sldImg"/>
          </p:nvPr>
        </p:nvSpPr>
        <p:spPr/>
      </p:sp>
      <p:sp>
        <p:nvSpPr>
          <p:cNvPr id="404483" name="文本占位符 404482"/>
          <p:cNvSpPr>
            <a:spLocks noGrp="1"/>
          </p:cNvSpPr>
          <p:nvPr>
            <p:ph type="body" idx="1"/>
          </p:nvPr>
        </p:nvSpPr>
        <p:spPr/>
        <p:txBody>
          <a:bodyPr/>
          <a:lstStyle/>
          <a:p>
            <a:pPr lvl="0"/>
            <a:r>
              <a:rPr lang="zh-CN" altLang="en-US" dirty="0"/>
              <a:t>标准</a:t>
            </a:r>
            <a:r>
              <a:rPr lang="en-US" altLang="zh-CN"/>
              <a:t>CRT</a:t>
            </a:r>
            <a:r>
              <a:rPr lang="zh-CN" altLang="en-US" dirty="0"/>
              <a:t>显示器的剖面图，从图直观的介绍主要模块部分。</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20</a:t>
            </a:fld>
            <a:endParaRPr lang="zh-CN" altLang="en-US" sz="1200" dirty="0"/>
          </a:p>
        </p:txBody>
      </p:sp>
      <p:sp>
        <p:nvSpPr>
          <p:cNvPr id="424962" name="幻灯片图像占位符 424961"/>
          <p:cNvSpPr>
            <a:spLocks noGrp="1" noRot="1" noChangeAspect="1" noTextEdit="1"/>
          </p:cNvSpPr>
          <p:nvPr>
            <p:ph type="sldImg"/>
          </p:nvPr>
        </p:nvSpPr>
        <p:spPr/>
      </p:sp>
      <p:sp>
        <p:nvSpPr>
          <p:cNvPr id="424963" name="文本占位符 424962"/>
          <p:cNvSpPr>
            <a:spLocks noGrp="1"/>
          </p:cNvSpPr>
          <p:nvPr>
            <p:ph type="body" idx="1"/>
          </p:nvPr>
        </p:nvSpPr>
        <p:spPr/>
        <p:txBody>
          <a:bodyPr/>
          <a:lstStyle/>
          <a:p>
            <a:pPr lvl="0"/>
            <a:r>
              <a:rPr lang="zh-CN" altLang="en-US" dirty="0"/>
              <a:t>图中显示了三个分量图像合成结果，三个分量分别代表缓冲的内容。</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21</a:t>
            </a:fld>
            <a:endParaRPr lang="zh-CN" altLang="en-US" sz="1200" dirty="0"/>
          </a:p>
        </p:txBody>
      </p:sp>
      <p:sp>
        <p:nvSpPr>
          <p:cNvPr id="366594" name="幻灯片图像占位符 366593"/>
          <p:cNvSpPr>
            <a:spLocks noGrp="1" noRot="1" noChangeAspect="1" noTextEdit="1"/>
          </p:cNvSpPr>
          <p:nvPr>
            <p:ph type="sldImg"/>
          </p:nvPr>
        </p:nvSpPr>
        <p:spPr/>
      </p:sp>
      <p:sp>
        <p:nvSpPr>
          <p:cNvPr id="366595" name="文本占位符 366594"/>
          <p:cNvSpPr>
            <a:spLocks noGrp="1"/>
          </p:cNvSpPr>
          <p:nvPr>
            <p:ph type="body" idx="1"/>
          </p:nvPr>
        </p:nvSpPr>
        <p:spPr>
          <a:xfrm>
            <a:off x="914400" y="4343400"/>
            <a:ext cx="5029200" cy="4137025"/>
          </a:xfrm>
        </p:spPr>
        <p:txBody>
          <a:bodyPr/>
          <a:lstStyle/>
          <a:p>
            <a:pPr lvl="0"/>
            <a:r>
              <a:rPr lang="zh-CN" altLang="en-US" sz="3200" dirty="0">
                <a:latin typeface="Tahoma" panose="020B0604030504040204" pitchFamily="34" charset="0"/>
              </a:rPr>
              <a:t>光点物理直径：</a:t>
            </a:r>
            <a:r>
              <a:rPr lang="en-US" altLang="zh-CN" sz="3200">
                <a:latin typeface="Tahoma" panose="020B0604030504040204" pitchFamily="34" charset="0"/>
              </a:rPr>
              <a:t>the diameter at which a spot intensity has fallen to 60% of maximum</a:t>
            </a:r>
          </a:p>
          <a:p>
            <a:pPr lvl="0"/>
            <a:r>
              <a:rPr lang="en-US" altLang="zh-CN" sz="3200">
                <a:latin typeface="Tahoma" panose="020B0604030504040204" pitchFamily="34" charset="0"/>
              </a:rPr>
              <a:t>Type of phosphor, the intensity to be displayed, and the focusing and deflection system</a:t>
            </a:r>
          </a:p>
          <a:p>
            <a:pPr lvl="0"/>
            <a:r>
              <a:rPr lang="zh-CN" altLang="en-US" sz="3200" dirty="0">
                <a:latin typeface="Tahoma" panose="020B0604030504040204" pitchFamily="34" charset="0"/>
              </a:rPr>
              <a:t>这里还要注意区分图像分辩率与显示分辩率，然后显示分辩率设置的关系给学生梳理一下。。</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22</a:t>
            </a:fld>
            <a:endParaRPr lang="zh-CN" altLang="en-US" sz="1200" dirty="0"/>
          </a:p>
        </p:txBody>
      </p:sp>
      <p:sp>
        <p:nvSpPr>
          <p:cNvPr id="406530" name="幻灯片图像占位符 406529"/>
          <p:cNvSpPr>
            <a:spLocks noGrp="1" noRot="1" noChangeAspect="1" noTextEdit="1"/>
          </p:cNvSpPr>
          <p:nvPr>
            <p:ph type="sldImg"/>
          </p:nvPr>
        </p:nvSpPr>
        <p:spPr/>
      </p:sp>
      <p:sp>
        <p:nvSpPr>
          <p:cNvPr id="406531" name="文本占位符 406530"/>
          <p:cNvSpPr>
            <a:spLocks noGrp="1"/>
          </p:cNvSpPr>
          <p:nvPr>
            <p:ph type="body" idx="1"/>
          </p:nvPr>
        </p:nvSpPr>
        <p:spPr/>
        <p:txBody>
          <a:bodyPr/>
          <a:lstStyle/>
          <a:p>
            <a:pPr lvl="0"/>
            <a:r>
              <a:rPr lang="zh-CN" altLang="en-US" dirty="0"/>
              <a:t>可以讨论一下电视机显示器与电脑</a:t>
            </a:r>
            <a:r>
              <a:rPr lang="en-US" altLang="zh-CN"/>
              <a:t>CRT</a:t>
            </a:r>
            <a:r>
              <a:rPr lang="zh-CN" altLang="en-US" dirty="0"/>
              <a:t>显示器之间的关系来讲述光点直径问题。</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2</a:t>
            </a:fld>
            <a:endParaRPr lang="en-US" altLang="zh-CN" sz="1200" dirty="0">
              <a:latin typeface="Times New Roman" panose="02020603050405020304" pitchFamily="18" charset="0"/>
            </a:endParaRPr>
          </a:p>
        </p:txBody>
      </p:sp>
      <p:sp>
        <p:nvSpPr>
          <p:cNvPr id="47107" name="Rectangle 2"/>
          <p:cNvSpPr>
            <a:spLocks noGrp="1" noRot="1" noChangeAspect="1" noTextEdit="1"/>
          </p:cNvSpPr>
          <p:nvPr>
            <p:ph type="sldImg"/>
          </p:nvPr>
        </p:nvSpPr>
        <p:spPr/>
      </p:sp>
      <p:sp>
        <p:nvSpPr>
          <p:cNvPr id="47108" name="Rectangle 3"/>
          <p:cNvSpPr>
            <a:spLocks noGrp="1"/>
          </p:cNvSpPr>
          <p:nvPr>
            <p:ph type="body" idx="1"/>
          </p:nvPr>
        </p:nvSpPr>
        <p:spPr/>
        <p:txBody>
          <a:bodyPr wrap="square" lIns="91440" tIns="45720" rIns="91440" bIns="45720" anchor="t" anchorCtr="0"/>
          <a:lstStyle/>
          <a:p>
            <a:pPr lvl="0" eaLnBrk="1" hangingPunct="1"/>
            <a:endParaRPr lang="en-US" altLang="zh-CN" dirty="0"/>
          </a:p>
          <a:p>
            <a:pPr lvl="0" eaLnBrk="1" hangingPunct="1"/>
            <a:r>
              <a:rPr lang="zh-CN" altLang="en-US" dirty="0"/>
              <a:t>图形绘制管道是计算机图形绘制的一个固定流程，其每个阶段代表了图形学中的一个基础知识点，如顶点坐标变换，消隐处理；线、曲线绘制、像素填充等。这些知识点大部分内容是三维图形加速卡中硬件实现，我们可以调用命令，直接实现绘制线、曲线和填充面，以及消隐处理等。</a:t>
            </a:r>
            <a:r>
              <a:rPr lang="en-US" altLang="zh-CN" dirty="0"/>
              <a:t>OpenGL</a:t>
            </a:r>
            <a:r>
              <a:rPr lang="zh-CN" altLang="en-US" dirty="0"/>
              <a:t>就是这些命令的一个标准接口。</a:t>
            </a:r>
          </a:p>
          <a:p>
            <a:pPr lvl="0" eaLnBrk="1" hangingPunct="1"/>
            <a:endParaRPr lang="zh-CN" altLang="en-US" dirty="0"/>
          </a:p>
          <a:p>
            <a:pPr lvl="0" eaLnBrk="1" hangingPunct="1"/>
            <a:endParaRPr lang="zh-CN" altLang="en-US" dirty="0"/>
          </a:p>
          <a:p>
            <a:pPr lvl="0" eaLnBrk="1" hangingPunct="1"/>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25</a:t>
            </a:fld>
            <a:endParaRPr lang="zh-CN" altLang="en-US" sz="1200" dirty="0"/>
          </a:p>
        </p:txBody>
      </p:sp>
      <p:sp>
        <p:nvSpPr>
          <p:cNvPr id="382978" name="幻灯片图像占位符 382977"/>
          <p:cNvSpPr>
            <a:spLocks noGrp="1" noRot="1" noChangeAspect="1" noTextEdit="1"/>
          </p:cNvSpPr>
          <p:nvPr>
            <p:ph type="sldImg"/>
          </p:nvPr>
        </p:nvSpPr>
        <p:spPr/>
      </p:sp>
      <p:sp>
        <p:nvSpPr>
          <p:cNvPr id="382979" name="文本占位符 382978"/>
          <p:cNvSpPr>
            <a:spLocks noGrp="1"/>
          </p:cNvSpPr>
          <p:nvPr>
            <p:ph type="body" idx="1"/>
          </p:nvPr>
        </p:nvSpPr>
        <p:spPr/>
        <p:txBody>
          <a:bodyPr/>
          <a:lstStyle/>
          <a:p>
            <a:pPr lvl="0"/>
            <a:r>
              <a:rPr lang="zh-CN" altLang="en-US" b="1" dirty="0"/>
              <a:t>电子枪：控制栅极。   </a:t>
            </a:r>
            <a:r>
              <a:rPr lang="zh-CN" altLang="en-US" b="1" dirty="0">
                <a:solidFill>
                  <a:srgbClr val="FF9900"/>
                </a:solidFill>
              </a:rPr>
              <a:t>聚焦系统：</a:t>
            </a:r>
            <a:r>
              <a:rPr lang="zh-CN" altLang="en-US" b="1" dirty="0"/>
              <a:t>用来控制电子束，在轰击荧光屏时会聚到一个小点。</a:t>
            </a:r>
            <a:r>
              <a:rPr lang="zh-CN" altLang="en-US" b="1" dirty="0">
                <a:solidFill>
                  <a:srgbClr val="FF9900"/>
                </a:solidFill>
              </a:rPr>
              <a:t>偏转系统：</a:t>
            </a:r>
            <a:r>
              <a:rPr lang="zh-CN" altLang="en-US" b="1" dirty="0"/>
              <a:t>受电场或磁场控制，用于控制电子轰击位置。</a:t>
            </a:r>
            <a:r>
              <a:rPr lang="zh-CN" altLang="en-US" b="1" dirty="0">
                <a:solidFill>
                  <a:srgbClr val="FF9900"/>
                </a:solidFill>
              </a:rPr>
              <a:t>荧光屏：</a:t>
            </a:r>
            <a:r>
              <a:rPr lang="zh-CN" altLang="zh-CN" b="1" dirty="0"/>
              <a:t>余辉从发光开始到光衰减到正常亮度的1/10的时间。荧光物质的分类：短余辉荧光物质</a:t>
            </a:r>
            <a:r>
              <a:rPr lang="zh-CN" altLang="en-US" b="1" dirty="0"/>
              <a:t>：用于动画；</a:t>
            </a:r>
            <a:r>
              <a:rPr lang="zh-CN" altLang="zh-CN" b="1" dirty="0"/>
              <a:t>长余辉荧光物质</a:t>
            </a:r>
            <a:r>
              <a:rPr lang="zh-CN" altLang="en-US" b="1" dirty="0"/>
              <a:t>：高复杂的静态图形</a:t>
            </a:r>
            <a:endParaRPr lang="zh-CN" altLang="zh-CN" b="1" dirty="0">
              <a:solidFill>
                <a:srgbClr val="FF9900"/>
              </a:solidFill>
            </a:endParaRPr>
          </a:p>
          <a:p>
            <a:pPr lvl="0"/>
            <a:endParaRPr lang="zh-CN" altLang="en-US" b="1"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26</a:t>
            </a:fld>
            <a:endParaRPr lang="zh-CN" altLang="en-US" sz="1200" dirty="0"/>
          </a:p>
        </p:txBody>
      </p:sp>
      <p:sp>
        <p:nvSpPr>
          <p:cNvPr id="364546" name="幻灯片图像占位符 364545"/>
          <p:cNvSpPr>
            <a:spLocks noGrp="1" noRot="1" noChangeAspect="1" noTextEdit="1"/>
          </p:cNvSpPr>
          <p:nvPr>
            <p:ph type="sldImg"/>
          </p:nvPr>
        </p:nvSpPr>
        <p:spPr/>
      </p:sp>
      <p:sp>
        <p:nvSpPr>
          <p:cNvPr id="364547" name="文本占位符 364546"/>
          <p:cNvSpPr>
            <a:spLocks noGrp="1"/>
          </p:cNvSpPr>
          <p:nvPr>
            <p:ph type="body" idx="1"/>
          </p:nvPr>
        </p:nvSpPr>
        <p:spPr>
          <a:xfrm>
            <a:off x="914400" y="4343400"/>
            <a:ext cx="5029200" cy="920750"/>
          </a:xfrm>
        </p:spPr>
        <p:txBody>
          <a:bodyPr/>
          <a:lstStyle/>
          <a:p>
            <a:pPr lvl="0"/>
            <a:r>
              <a:rPr lang="zh-CN" altLang="en-US" dirty="0"/>
              <a:t>显示器并不关心内容的变化，不管是静止图像或者是动态图像，显示器都在不停刷新。而变化的图像只能以刷新的速度来表现，而不能超过该速度。</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27</a:t>
            </a:fld>
            <a:endParaRPr lang="zh-CN" altLang="en-US" sz="1200" dirty="0"/>
          </a:p>
        </p:txBody>
      </p:sp>
      <p:sp>
        <p:nvSpPr>
          <p:cNvPr id="409602" name="幻灯片图像占位符 409601"/>
          <p:cNvSpPr>
            <a:spLocks noGrp="1" noRot="1" noChangeAspect="1" noTextEdit="1"/>
          </p:cNvSpPr>
          <p:nvPr>
            <p:ph type="sldImg"/>
          </p:nvPr>
        </p:nvSpPr>
        <p:spPr/>
      </p:sp>
      <p:sp>
        <p:nvSpPr>
          <p:cNvPr id="409603" name="文本占位符 409602"/>
          <p:cNvSpPr>
            <a:spLocks noGrp="1"/>
          </p:cNvSpPr>
          <p:nvPr>
            <p:ph type="body" idx="1"/>
          </p:nvPr>
        </p:nvSpPr>
        <p:spPr/>
        <p:txBody>
          <a:bodyPr/>
          <a:lstStyle/>
          <a:p>
            <a:pPr lvl="0"/>
            <a:r>
              <a:rPr lang="zh-CN" altLang="en-US" dirty="0"/>
              <a:t>可以列举现实生活中一些显示器、视频监视器等的参数来引入该问题。</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28</a:t>
            </a:fld>
            <a:endParaRPr lang="zh-CN" altLang="en-US" sz="1200" dirty="0"/>
          </a:p>
        </p:txBody>
      </p:sp>
      <p:sp>
        <p:nvSpPr>
          <p:cNvPr id="417794" name="幻灯片图像占位符 417793"/>
          <p:cNvSpPr>
            <a:spLocks noGrp="1" noRot="1" noChangeAspect="1" noTextEdit="1"/>
          </p:cNvSpPr>
          <p:nvPr>
            <p:ph type="sldImg"/>
          </p:nvPr>
        </p:nvSpPr>
        <p:spPr/>
      </p:sp>
      <p:sp>
        <p:nvSpPr>
          <p:cNvPr id="417795" name="文本占位符 417794"/>
          <p:cNvSpPr>
            <a:spLocks noGrp="1"/>
          </p:cNvSpPr>
          <p:nvPr>
            <p:ph type="body" idx="1"/>
          </p:nvPr>
        </p:nvSpPr>
        <p:spPr/>
        <p:txBody>
          <a:bodyPr/>
          <a:lstStyle/>
          <a:p>
            <a:pPr lvl="0"/>
            <a:r>
              <a:rPr lang="zh-CN" altLang="en-US" dirty="0"/>
              <a:t>这是比较早的架构，这种架构下，可以直接通过对</a:t>
            </a:r>
            <a:r>
              <a:rPr lang="en-US" altLang="zh-CN"/>
              <a:t>RAM</a:t>
            </a:r>
            <a:r>
              <a:rPr lang="zh-CN" altLang="en-US" dirty="0"/>
              <a:t>的操作实现对显示内容的控制。</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29</a:t>
            </a:fld>
            <a:endParaRPr lang="zh-CN" altLang="en-US" sz="1200" dirty="0"/>
          </a:p>
        </p:txBody>
      </p:sp>
      <p:sp>
        <p:nvSpPr>
          <p:cNvPr id="418818" name="幻灯片图像占位符 418817"/>
          <p:cNvSpPr>
            <a:spLocks noGrp="1" noRot="1" noChangeAspect="1" noTextEdit="1"/>
          </p:cNvSpPr>
          <p:nvPr>
            <p:ph type="sldImg"/>
          </p:nvPr>
        </p:nvSpPr>
        <p:spPr/>
      </p:sp>
      <p:sp>
        <p:nvSpPr>
          <p:cNvPr id="418819" name="文本占位符 418818"/>
          <p:cNvSpPr>
            <a:spLocks noGrp="1"/>
          </p:cNvSpPr>
          <p:nvPr>
            <p:ph type="body" idx="1"/>
          </p:nvPr>
        </p:nvSpPr>
        <p:spPr/>
        <p:txBody>
          <a:bodyPr/>
          <a:lstStyle/>
          <a:p>
            <a:pPr lvl="0"/>
            <a:r>
              <a:rPr lang="zh-CN" altLang="en-US" dirty="0"/>
              <a:t>帧缓冲的作用，并告诉学生区别现在的帧缓冲是在图形卡上了。还有一种方式就是与系统内存共享的方式。</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30</a:t>
            </a:fld>
            <a:endParaRPr lang="zh-CN" altLang="en-US" sz="1200" dirty="0"/>
          </a:p>
        </p:txBody>
      </p:sp>
      <p:sp>
        <p:nvSpPr>
          <p:cNvPr id="393218" name="幻灯片图像占位符 393217"/>
          <p:cNvSpPr>
            <a:spLocks noGrp="1" noRot="1" noChangeAspect="1" noTextEdit="1"/>
          </p:cNvSpPr>
          <p:nvPr>
            <p:ph type="sldImg"/>
          </p:nvPr>
        </p:nvSpPr>
        <p:spPr/>
      </p:sp>
      <p:sp>
        <p:nvSpPr>
          <p:cNvPr id="393219" name="文本占位符 393218"/>
          <p:cNvSpPr>
            <a:spLocks noGrp="1"/>
          </p:cNvSpPr>
          <p:nvPr>
            <p:ph type="body" idx="1"/>
          </p:nvPr>
        </p:nvSpPr>
        <p:spPr>
          <a:xfrm>
            <a:off x="914400" y="4343400"/>
            <a:ext cx="5029200" cy="1719263"/>
          </a:xfrm>
        </p:spPr>
        <p:txBody>
          <a:bodyPr/>
          <a:lstStyle/>
          <a:p>
            <a:pPr lvl="0"/>
            <a:r>
              <a:rPr lang="en-US" altLang="zh-CN" b="1">
                <a:latin typeface="Arial" panose="020B0604020202020204" pitchFamily="34" charset="0"/>
                <a:cs typeface="Arial" panose="020B0604020202020204" pitchFamily="34" charset="0"/>
              </a:rPr>
              <a:t>In monitors, the </a:t>
            </a:r>
            <a:r>
              <a:rPr lang="en-US" altLang="zh-CN" b="1" i="1">
                <a:latin typeface="Arial" panose="020B0604020202020204" pitchFamily="34" charset="0"/>
                <a:cs typeface="Arial" panose="020B0604020202020204" pitchFamily="34" charset="0"/>
              </a:rPr>
              <a:t>shadow mask</a:t>
            </a:r>
            <a:r>
              <a:rPr lang="en-US" altLang="zh-CN" b="1">
                <a:latin typeface="Arial" panose="020B0604020202020204" pitchFamily="34" charset="0"/>
                <a:cs typeface="Arial" panose="020B0604020202020204" pitchFamily="34" charset="0"/>
              </a:rPr>
              <a:t> is a metal plate with holes in it that focuses the beams from the electron guns at the back of the CRT. The distance between these holes is called the </a:t>
            </a:r>
            <a:r>
              <a:rPr lang="en-US" altLang="zh-CN" b="1" i="1">
                <a:latin typeface="Arial" panose="020B0604020202020204" pitchFamily="34" charset="0"/>
                <a:cs typeface="Arial" panose="020B0604020202020204" pitchFamily="34" charset="0"/>
              </a:rPr>
              <a:t>dot pitch. </a:t>
            </a:r>
          </a:p>
          <a:p>
            <a:pPr lvl="2"/>
            <a:r>
              <a:rPr lang="zh-CN" altLang="en-US" dirty="0"/>
              <a:t>电子枪发出三束电子束来激发这三种物质，经过荫罩的选择(决定三束电子到达的位置)，分别到达三个荧光点的位置。通过控制三个电子束的强弱就能控制屏幕上点的颜色</a:t>
            </a:r>
          </a:p>
          <a:p>
            <a:pPr lvl="0"/>
            <a:endParaRPr lang="zh-CN" altLang="zh-CN" b="1" dirty="0">
              <a:latin typeface="Arial" panose="020B0604020202020204" pitchFamily="34" charset="0"/>
              <a:cs typeface="Arial" panose="020B0604020202020204" pitchFamily="34" charset="0"/>
            </a:endParaRPr>
          </a:p>
          <a:p>
            <a:pPr lvl="0"/>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31</a:t>
            </a:fld>
            <a:endParaRPr lang="zh-CN" altLang="en-US" sz="1200" dirty="0"/>
          </a:p>
        </p:txBody>
      </p:sp>
      <p:sp>
        <p:nvSpPr>
          <p:cNvPr id="419842" name="幻灯片图像占位符 419841"/>
          <p:cNvSpPr>
            <a:spLocks noGrp="1" noRot="1" noChangeAspect="1" noTextEdit="1"/>
          </p:cNvSpPr>
          <p:nvPr>
            <p:ph type="sldImg"/>
          </p:nvPr>
        </p:nvSpPr>
        <p:spPr/>
      </p:sp>
      <p:sp>
        <p:nvSpPr>
          <p:cNvPr id="419843" name="文本占位符 419842"/>
          <p:cNvSpPr>
            <a:spLocks noGrp="1"/>
          </p:cNvSpPr>
          <p:nvPr>
            <p:ph type="body" idx="1"/>
          </p:nvPr>
        </p:nvSpPr>
        <p:spPr/>
        <p:txBody>
          <a:bodyPr/>
          <a:lstStyle/>
          <a:p>
            <a:pPr lvl="0"/>
            <a:r>
              <a:rPr lang="zh-CN" altLang="en-US" dirty="0"/>
              <a:t>强调系统总线的意义，同时扩展讲述现在的图形由于带宽问题，所以总线是由</a:t>
            </a:r>
            <a:r>
              <a:rPr lang="en-US" altLang="zh-CN"/>
              <a:t>PCI</a:t>
            </a:r>
            <a:r>
              <a:rPr lang="zh-CN" altLang="en-US" dirty="0"/>
              <a:t>－</a:t>
            </a:r>
            <a:r>
              <a:rPr lang="en-US" altLang="zh-CN"/>
              <a:t>AGP---PCI-E</a:t>
            </a:r>
          </a:p>
          <a:p>
            <a:pPr lvl="0"/>
            <a:r>
              <a:rPr lang="zh-CN" altLang="en-US" dirty="0"/>
              <a:t>这是比较新的架构，</a:t>
            </a:r>
            <a:r>
              <a:rPr lang="en-US" altLang="zh-CN"/>
              <a:t>CPU</a:t>
            </a:r>
            <a:r>
              <a:rPr lang="zh-CN" altLang="en-US" dirty="0"/>
              <a:t>通过显示总线与</a:t>
            </a:r>
            <a:r>
              <a:rPr lang="en-US" altLang="zh-CN"/>
              <a:t>GPU</a:t>
            </a:r>
            <a:r>
              <a:rPr lang="zh-CN" altLang="en-US" dirty="0"/>
              <a:t>（显示处理器）进行命令和数据的交流。</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32</a:t>
            </a:fld>
            <a:endParaRPr lang="zh-CN" altLang="en-US" sz="1200" dirty="0"/>
          </a:p>
        </p:txBody>
      </p:sp>
      <p:sp>
        <p:nvSpPr>
          <p:cNvPr id="419842" name="幻灯片图像占位符 419841"/>
          <p:cNvSpPr>
            <a:spLocks noGrp="1" noRot="1" noChangeAspect="1" noTextEdit="1"/>
          </p:cNvSpPr>
          <p:nvPr>
            <p:ph type="sldImg"/>
          </p:nvPr>
        </p:nvSpPr>
        <p:spPr/>
      </p:sp>
      <p:sp>
        <p:nvSpPr>
          <p:cNvPr id="419843" name="文本占位符 419842"/>
          <p:cNvSpPr>
            <a:spLocks noGrp="1"/>
          </p:cNvSpPr>
          <p:nvPr>
            <p:ph type="body" idx="1"/>
          </p:nvPr>
        </p:nvSpPr>
        <p:spPr/>
        <p:txBody>
          <a:bodyPr/>
          <a:lstStyle/>
          <a:p>
            <a:pPr lvl="0"/>
            <a:r>
              <a:rPr lang="zh-CN" altLang="en-US" dirty="0"/>
              <a:t>强调系统总线的意义，同时扩展讲述现在的图形由于带宽问题，所以总线是由</a:t>
            </a:r>
            <a:r>
              <a:rPr lang="en-US" altLang="zh-CN"/>
              <a:t>PCI</a:t>
            </a:r>
            <a:r>
              <a:rPr lang="zh-CN" altLang="en-US" dirty="0"/>
              <a:t>－</a:t>
            </a:r>
            <a:r>
              <a:rPr lang="en-US" altLang="zh-CN"/>
              <a:t>AGP---PCI-E</a:t>
            </a:r>
          </a:p>
          <a:p>
            <a:pPr lvl="0"/>
            <a:r>
              <a:rPr lang="zh-CN" altLang="en-US" dirty="0"/>
              <a:t>这是比较新的架构，</a:t>
            </a:r>
            <a:r>
              <a:rPr lang="en-US" altLang="zh-CN"/>
              <a:t>CPU</a:t>
            </a:r>
            <a:r>
              <a:rPr lang="zh-CN" altLang="en-US" dirty="0"/>
              <a:t>通过显示总线与</a:t>
            </a:r>
            <a:r>
              <a:rPr lang="en-US" altLang="zh-CN"/>
              <a:t>GPU</a:t>
            </a:r>
            <a:r>
              <a:rPr lang="zh-CN" altLang="en-US" dirty="0"/>
              <a:t>（显示处理器）进行命令和数据的交流。</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33</a:t>
            </a:fld>
            <a:endParaRPr lang="zh-CN" altLang="en-US" sz="1200" dirty="0"/>
          </a:p>
        </p:txBody>
      </p:sp>
      <p:sp>
        <p:nvSpPr>
          <p:cNvPr id="425986" name="幻灯片图像占位符 425985"/>
          <p:cNvSpPr>
            <a:spLocks noGrp="1" noRot="1" noChangeAspect="1" noTextEdit="1"/>
          </p:cNvSpPr>
          <p:nvPr>
            <p:ph type="sldImg"/>
          </p:nvPr>
        </p:nvSpPr>
        <p:spPr/>
      </p:sp>
      <p:sp>
        <p:nvSpPr>
          <p:cNvPr id="425987" name="文本占位符 425986"/>
          <p:cNvSpPr>
            <a:spLocks noGrp="1"/>
          </p:cNvSpPr>
          <p:nvPr>
            <p:ph type="body" idx="1"/>
          </p:nvPr>
        </p:nvSpPr>
        <p:spPr/>
        <p:txBody>
          <a:bodyPr/>
          <a:lstStyle/>
          <a:p>
            <a:pPr lvl="0"/>
            <a:r>
              <a:rPr lang="zh-CN" altLang="en-US" dirty="0"/>
              <a:t>其原理与</a:t>
            </a:r>
            <a:r>
              <a:rPr lang="en-US" altLang="zh-CN"/>
              <a:t>CRT</a:t>
            </a:r>
            <a:r>
              <a:rPr lang="zh-CN" altLang="en-US" dirty="0"/>
              <a:t>显示完全不一样，平板显示也是目前比较流行的显示设备。每种设备都有针对性。</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35</a:t>
            </a:fld>
            <a:endParaRPr lang="zh-CN" altLang="en-US" sz="1200" dirty="0"/>
          </a:p>
        </p:txBody>
      </p:sp>
      <p:sp>
        <p:nvSpPr>
          <p:cNvPr id="429058" name="幻灯片图像占位符 429057"/>
          <p:cNvSpPr>
            <a:spLocks noGrp="1" noRot="1" noChangeAspect="1" noTextEdit="1"/>
          </p:cNvSpPr>
          <p:nvPr>
            <p:ph type="sldImg"/>
          </p:nvPr>
        </p:nvSpPr>
        <p:spPr/>
      </p:sp>
      <p:sp>
        <p:nvSpPr>
          <p:cNvPr id="429059" name="文本占位符 429058"/>
          <p:cNvSpPr>
            <a:spLocks noGrp="1"/>
          </p:cNvSpPr>
          <p:nvPr>
            <p:ph type="body" idx="1"/>
          </p:nvPr>
        </p:nvSpPr>
        <p:spPr/>
        <p:txBody>
          <a:bodyPr/>
          <a:lstStyle/>
          <a:p>
            <a:pPr lvl="0"/>
            <a:r>
              <a:rPr lang="zh-CN" altLang="en-US" dirty="0"/>
              <a:t>先要简单介绍立体感觉在人大脑里产生的过程，分析左右视图像差异的作用。然后讨论到在计算机上如何实现立体显示的系统。</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3</a:t>
            </a:fld>
            <a:endParaRPr lang="en-US" altLang="zh-CN" sz="1200" dirty="0">
              <a:latin typeface="Times New Roman" panose="02020603050405020304" pitchFamily="18" charset="0"/>
            </a:endParaRPr>
          </a:p>
        </p:txBody>
      </p:sp>
      <p:sp>
        <p:nvSpPr>
          <p:cNvPr id="48131" name="Rectangle 2"/>
          <p:cNvSpPr>
            <a:spLocks noGrp="1" noRot="1" noChangeAspect="1" noTextEdit="1"/>
          </p:cNvSpPr>
          <p:nvPr>
            <p:ph type="sldImg"/>
          </p:nvPr>
        </p:nvSpPr>
        <p:spPr/>
      </p:sp>
      <p:sp>
        <p:nvSpPr>
          <p:cNvPr id="48132"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36</a:t>
            </a:fld>
            <a:endParaRPr lang="zh-CN" altLang="en-US" sz="1200" dirty="0"/>
          </a:p>
        </p:txBody>
      </p:sp>
      <p:sp>
        <p:nvSpPr>
          <p:cNvPr id="430082" name="幻灯片图像占位符 430081"/>
          <p:cNvSpPr>
            <a:spLocks noGrp="1" noRot="1" noChangeAspect="1" noTextEdit="1"/>
          </p:cNvSpPr>
          <p:nvPr>
            <p:ph type="sldImg"/>
          </p:nvPr>
        </p:nvSpPr>
        <p:spPr/>
      </p:sp>
      <p:sp>
        <p:nvSpPr>
          <p:cNvPr id="430083" name="文本占位符 430082"/>
          <p:cNvSpPr>
            <a:spLocks noGrp="1"/>
          </p:cNvSpPr>
          <p:nvPr>
            <p:ph type="body" idx="1"/>
          </p:nvPr>
        </p:nvSpPr>
        <p:spPr/>
        <p:txBody>
          <a:bodyPr/>
          <a:lstStyle/>
          <a:p>
            <a:pPr lvl="0"/>
            <a:r>
              <a:rPr lang="zh-CN" altLang="en-US" dirty="0"/>
              <a:t>主动式立体要求眼睛有一个与显示帧切换的同步信号。</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37</a:t>
            </a:fld>
            <a:endParaRPr lang="zh-CN" altLang="en-US" sz="1200" dirty="0"/>
          </a:p>
        </p:txBody>
      </p:sp>
      <p:sp>
        <p:nvSpPr>
          <p:cNvPr id="431106" name="幻灯片图像占位符 431105"/>
          <p:cNvSpPr>
            <a:spLocks noGrp="1" noRot="1" noChangeAspect="1" noTextEdit="1"/>
          </p:cNvSpPr>
          <p:nvPr>
            <p:ph type="sldImg"/>
          </p:nvPr>
        </p:nvSpPr>
        <p:spPr/>
      </p:sp>
      <p:sp>
        <p:nvSpPr>
          <p:cNvPr id="431107" name="文本占位符 431106"/>
          <p:cNvSpPr>
            <a:spLocks noGrp="1"/>
          </p:cNvSpPr>
          <p:nvPr>
            <p:ph type="body" idx="1"/>
          </p:nvPr>
        </p:nvSpPr>
        <p:spPr/>
        <p:txBody>
          <a:bodyPr/>
          <a:lstStyle/>
          <a:p>
            <a:pPr lvl="0"/>
            <a:r>
              <a:rPr lang="zh-CN" altLang="en-US" dirty="0"/>
              <a:t>被动式立体显示一般是利用左右不同镜片滤光的方式分别观察两个图像源图像。</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38</a:t>
            </a:fld>
            <a:endParaRPr lang="zh-CN" altLang="en-US" sz="1200" dirty="0"/>
          </a:p>
        </p:txBody>
      </p:sp>
      <p:sp>
        <p:nvSpPr>
          <p:cNvPr id="432130" name="幻灯片图像占位符 432129"/>
          <p:cNvSpPr>
            <a:spLocks noGrp="1" noRot="1" noChangeAspect="1" noTextEdit="1"/>
          </p:cNvSpPr>
          <p:nvPr>
            <p:ph type="sldImg"/>
          </p:nvPr>
        </p:nvSpPr>
        <p:spPr/>
      </p:sp>
      <p:sp>
        <p:nvSpPr>
          <p:cNvPr id="432131" name="文本占位符 432130"/>
          <p:cNvSpPr>
            <a:spLocks noGrp="1"/>
          </p:cNvSpPr>
          <p:nvPr>
            <p:ph type="body" idx="1"/>
          </p:nvPr>
        </p:nvSpPr>
        <p:spPr/>
        <p:txBody>
          <a:bodyPr/>
          <a:lstStyle/>
          <a:p>
            <a:pPr lvl="0"/>
            <a:r>
              <a:rPr lang="zh-CN" altLang="en-US" dirty="0"/>
              <a:t>图形的渲染是一个计算密集性的任务，往往需要高档的图形工作站系统或大型计算机系统来完成。</a:t>
            </a:r>
          </a:p>
          <a:p>
            <a:pPr lvl="0"/>
            <a:r>
              <a:rPr lang="zh-CN" altLang="en-US" dirty="0"/>
              <a:t>可以例举现在电影动画制作设备与过程来了解这个需求。</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39</a:t>
            </a:fld>
            <a:endParaRPr lang="zh-CN" altLang="en-US" sz="1200" dirty="0"/>
          </a:p>
        </p:txBody>
      </p:sp>
      <p:sp>
        <p:nvSpPr>
          <p:cNvPr id="433154" name="幻灯片图像占位符 433153"/>
          <p:cNvSpPr>
            <a:spLocks noGrp="1" noRot="1" noChangeAspect="1" noTextEdit="1"/>
          </p:cNvSpPr>
          <p:nvPr>
            <p:ph type="sldImg"/>
          </p:nvPr>
        </p:nvSpPr>
        <p:spPr/>
      </p:sp>
      <p:sp>
        <p:nvSpPr>
          <p:cNvPr id="433155" name="文本占位符 433154"/>
          <p:cNvSpPr>
            <a:spLocks noGrp="1"/>
          </p:cNvSpPr>
          <p:nvPr>
            <p:ph type="body" idx="1"/>
          </p:nvPr>
        </p:nvSpPr>
        <p:spPr/>
        <p:txBody>
          <a:bodyPr/>
          <a:lstStyle/>
          <a:p>
            <a:pPr lvl="0"/>
            <a:r>
              <a:rPr lang="zh-CN" altLang="en-US" dirty="0"/>
              <a:t>普通的鼠标、键盘只是适合</a:t>
            </a:r>
            <a:r>
              <a:rPr lang="en-US" altLang="zh-CN"/>
              <a:t>2D</a:t>
            </a:r>
            <a:r>
              <a:rPr lang="zh-CN" altLang="en-US" dirty="0"/>
              <a:t>窗口系统的交互，在面对三维几何空间操作的时候，往往需要一个特殊的设备和工具。</a:t>
            </a:r>
          </a:p>
          <a:p>
            <a:pPr lvl="0"/>
            <a:r>
              <a:rPr lang="zh-CN" altLang="en-US" dirty="0"/>
              <a:t>例举几个三维操作种所涉及到的交互问题，以及特殊设备所能提供的交互功能。</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40</a:t>
            </a:fld>
            <a:endParaRPr lang="zh-CN" altLang="en-US" sz="1200" dirty="0"/>
          </a:p>
        </p:txBody>
      </p:sp>
      <p:sp>
        <p:nvSpPr>
          <p:cNvPr id="434178" name="幻灯片图像占位符 434177"/>
          <p:cNvSpPr>
            <a:spLocks noGrp="1" noRot="1" noChangeAspect="1" noTextEdit="1"/>
          </p:cNvSpPr>
          <p:nvPr>
            <p:ph type="sldImg"/>
          </p:nvPr>
        </p:nvSpPr>
        <p:spPr/>
      </p:sp>
      <p:sp>
        <p:nvSpPr>
          <p:cNvPr id="434179" name="文本占位符 434178"/>
          <p:cNvSpPr>
            <a:spLocks noGrp="1"/>
          </p:cNvSpPr>
          <p:nvPr>
            <p:ph type="body" idx="1"/>
          </p:nvPr>
        </p:nvSpPr>
        <p:spPr/>
        <p:txBody>
          <a:bodyPr/>
          <a:lstStyle/>
          <a:p>
            <a:pPr lvl="0"/>
            <a:r>
              <a:rPr lang="zh-CN" altLang="en-US" dirty="0"/>
              <a:t>扫描仪是图像数字化的一个设备，为计算机图形提供大量的素材积累。图像在计算机图形中可以用来作为纹理等。</a:t>
            </a:r>
          </a:p>
          <a:p>
            <a:pPr lvl="0"/>
            <a:r>
              <a:rPr lang="zh-CN" altLang="en-US" dirty="0"/>
              <a:t>另一方面，现在也有三维扫描仪、运动捕捉设备等，目的就是把各种模型和运动数字化，这样为计算机图形应用提供丰富的资源。</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41</a:t>
            </a:fld>
            <a:endParaRPr lang="zh-CN" altLang="en-US" sz="1200" dirty="0"/>
          </a:p>
        </p:txBody>
      </p:sp>
      <p:sp>
        <p:nvSpPr>
          <p:cNvPr id="435202" name="幻灯片图像占位符 435201"/>
          <p:cNvSpPr>
            <a:spLocks noGrp="1" noRot="1" noChangeAspect="1" noTextEdit="1"/>
          </p:cNvSpPr>
          <p:nvPr>
            <p:ph type="sldImg"/>
          </p:nvPr>
        </p:nvSpPr>
        <p:spPr/>
      </p:sp>
      <p:sp>
        <p:nvSpPr>
          <p:cNvPr id="435203" name="文本占位符 435202"/>
          <p:cNvSpPr>
            <a:spLocks noGrp="1"/>
          </p:cNvSpPr>
          <p:nvPr>
            <p:ph type="body" idx="1"/>
          </p:nvPr>
        </p:nvSpPr>
        <p:spPr/>
        <p:txBody>
          <a:bodyPr/>
          <a:lstStyle/>
          <a:p>
            <a:pPr lvl="0"/>
            <a:r>
              <a:rPr lang="zh-CN" altLang="en-US" dirty="0"/>
              <a:t>打印机是标准的输出设备，计算机图形设计的结果等都可以通过打印显示出来。</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42</a:t>
            </a:fld>
            <a:endParaRPr lang="zh-CN" altLang="en-US" sz="1200" dirty="0"/>
          </a:p>
        </p:txBody>
      </p:sp>
      <p:sp>
        <p:nvSpPr>
          <p:cNvPr id="436226" name="幻灯片图像占位符 436225"/>
          <p:cNvSpPr>
            <a:spLocks noGrp="1" noRot="1" noChangeAspect="1" noTextEdit="1"/>
          </p:cNvSpPr>
          <p:nvPr>
            <p:ph type="sldImg"/>
          </p:nvPr>
        </p:nvSpPr>
        <p:spPr/>
      </p:sp>
      <p:sp>
        <p:nvSpPr>
          <p:cNvPr id="436227" name="文本占位符 436226"/>
          <p:cNvSpPr>
            <a:spLocks noGrp="1"/>
          </p:cNvSpPr>
          <p:nvPr>
            <p:ph type="body" idx="1"/>
          </p:nvPr>
        </p:nvSpPr>
        <p:spPr/>
        <p:txBody>
          <a:bodyPr/>
          <a:lstStyle/>
          <a:p>
            <a:pPr lvl="0"/>
            <a:r>
              <a:rPr lang="zh-CN" altLang="en-US" dirty="0"/>
              <a:t>三维定位是其中最关键的部分。能够跟踪人体手部、头部的运动，直接以人体自然方式交互，提高三维图形的操作能力。</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eaLnBrk="1" hangingPunct="1"/>
            <a:fld id="{9A0DB2DC-4C9A-4742-B13C-FB6460FD3503}" type="slidenum">
              <a:rPr lang="zh-CN" altLang="en-US" sz="1200" dirty="0"/>
              <a:t>43</a:t>
            </a:fld>
            <a:endParaRPr lang="zh-CN" altLang="en-US" sz="1200" dirty="0"/>
          </a:p>
        </p:txBody>
      </p:sp>
      <p:sp>
        <p:nvSpPr>
          <p:cNvPr id="437250" name="幻灯片图像占位符 437249"/>
          <p:cNvSpPr>
            <a:spLocks noGrp="1" noRot="1" noChangeAspect="1" noTextEdit="1"/>
          </p:cNvSpPr>
          <p:nvPr>
            <p:ph type="sldImg"/>
          </p:nvPr>
        </p:nvSpPr>
        <p:spPr/>
      </p:sp>
      <p:sp>
        <p:nvSpPr>
          <p:cNvPr id="437251" name="文本占位符 437250"/>
          <p:cNvSpPr>
            <a:spLocks noGrp="1"/>
          </p:cNvSpPr>
          <p:nvPr>
            <p:ph type="body" idx="1"/>
          </p:nvPr>
        </p:nvSpPr>
        <p:spPr/>
        <p:txBody>
          <a:bodyPr/>
          <a:lstStyle/>
          <a:p>
            <a:pPr lvl="0"/>
            <a:r>
              <a:rPr lang="zh-CN" altLang="en-US" dirty="0"/>
              <a:t>无论什么输入设备，都需要通过相应的软件才能产生相应的作用。软件在这个系统中的地位就是内容和核心。</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44</a:t>
            </a:fld>
            <a:endParaRPr lang="en-US" altLang="zh-CN" sz="1200" dirty="0">
              <a:latin typeface="Times New Roman" panose="02020603050405020304" pitchFamily="18" charset="0"/>
            </a:endParaRPr>
          </a:p>
        </p:txBody>
      </p:sp>
      <p:sp>
        <p:nvSpPr>
          <p:cNvPr id="56323" name="Rectangle 2"/>
          <p:cNvSpPr>
            <a:spLocks noGrp="1" noRot="1" noChangeAspect="1" noTextEdit="1"/>
          </p:cNvSpPr>
          <p:nvPr>
            <p:ph type="sldImg"/>
          </p:nvPr>
        </p:nvSpPr>
        <p:spPr/>
      </p:sp>
      <p:sp>
        <p:nvSpPr>
          <p:cNvPr id="56324" name="Rectangle 3"/>
          <p:cNvSpPr>
            <a:spLocks noGrp="1"/>
          </p:cNvSpPr>
          <p:nvPr>
            <p:ph type="body" idx="1"/>
          </p:nvPr>
        </p:nvSpPr>
        <p:spPr/>
        <p:txBody>
          <a:bodyPr wrap="square" lIns="91440" tIns="45720" rIns="91440" bIns="45720" anchor="t" anchorCtr="0"/>
          <a:lstStyle/>
          <a:p>
            <a:pPr lvl="0" eaLnBrk="1" hangingPunct="1"/>
            <a:r>
              <a:rPr lang="zh-CN" altLang="en-US" dirty="0"/>
              <a:t>这部分内容主要侧重在计算机图形学的应用，图形标准是为了规范图形应用的技术标准，为上层的图形应用提供一个统一的环境和平台。</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45</a:t>
            </a:fld>
            <a:endParaRPr lang="en-US" altLang="zh-CN" sz="1200" dirty="0">
              <a:latin typeface="Times New Roman" panose="02020603050405020304" pitchFamily="18" charset="0"/>
            </a:endParaRPr>
          </a:p>
        </p:txBody>
      </p:sp>
      <p:sp>
        <p:nvSpPr>
          <p:cNvPr id="57347" name="Rectangle 2"/>
          <p:cNvSpPr>
            <a:spLocks noGrp="1" noRot="1" noChangeAspect="1" noTextEdit="1"/>
          </p:cNvSpPr>
          <p:nvPr>
            <p:ph type="sldImg"/>
          </p:nvPr>
        </p:nvSpPr>
        <p:spPr/>
      </p:sp>
      <p:sp>
        <p:nvSpPr>
          <p:cNvPr id="57348" name="Rectangle 3"/>
          <p:cNvSpPr>
            <a:spLocks noGrp="1"/>
          </p:cNvSpPr>
          <p:nvPr>
            <p:ph type="body" idx="1"/>
          </p:nvPr>
        </p:nvSpPr>
        <p:spPr/>
        <p:txBody>
          <a:bodyPr wrap="square" lIns="91440" tIns="45720" rIns="91440" bIns="45720" anchor="t" anchorCtr="0"/>
          <a:lstStyle/>
          <a:p>
            <a:pPr lvl="0" eaLnBrk="1" hangingPunct="1"/>
            <a:r>
              <a:rPr lang="zh-CN" altLang="en-US" dirty="0"/>
              <a:t>从这个幻灯可以看到</a:t>
            </a:r>
            <a:r>
              <a:rPr lang="en-US" altLang="zh-CN" dirty="0"/>
              <a:t>OpenGL</a:t>
            </a:r>
            <a:r>
              <a:rPr lang="zh-CN" altLang="en-US" dirty="0"/>
              <a:t>发展产生的情况，有助于让学生了解其他图形接口与</a:t>
            </a:r>
            <a:r>
              <a:rPr lang="en-US" altLang="zh-CN" dirty="0"/>
              <a:t>OpenGL</a:t>
            </a:r>
            <a:r>
              <a:rPr lang="zh-CN" altLang="en-US" dirty="0"/>
              <a:t>的关系。</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5</a:t>
            </a:fld>
            <a:endParaRPr lang="en-US" altLang="zh-CN" sz="1200" dirty="0">
              <a:latin typeface="Times New Roman" panose="02020603050405020304" pitchFamily="18" charset="0"/>
            </a:endParaRPr>
          </a:p>
        </p:txBody>
      </p:sp>
      <p:sp>
        <p:nvSpPr>
          <p:cNvPr id="50179" name="Rectangle 2"/>
          <p:cNvSpPr>
            <a:spLocks noGrp="1" noRot="1" noChangeAspect="1" noTextEdit="1"/>
          </p:cNvSpPr>
          <p:nvPr>
            <p:ph type="sldImg"/>
          </p:nvPr>
        </p:nvSpPr>
        <p:spPr/>
      </p:sp>
      <p:sp>
        <p:nvSpPr>
          <p:cNvPr id="50180" name="Rectangle 3"/>
          <p:cNvSpPr>
            <a:spLocks noGrp="1"/>
          </p:cNvSpPr>
          <p:nvPr>
            <p:ph type="body" idx="1"/>
          </p:nvPr>
        </p:nvSpPr>
        <p:spPr/>
        <p:txBody>
          <a:bodyPr wrap="square" lIns="91440" tIns="45720" rIns="91440" bIns="45720" anchor="t" anchorCtr="0"/>
          <a:lstStyle/>
          <a:p>
            <a:pPr lvl="0" eaLnBrk="1" hangingPunct="1"/>
            <a:r>
              <a:rPr lang="zh-CN" altLang="en-US" dirty="0"/>
              <a:t>先提出问题，看大家对计算机图形学的认识。必要时可以和学生交流，讨论与</a:t>
            </a:r>
            <a:r>
              <a:rPr lang="en-US" altLang="zh-CN" dirty="0"/>
              <a:t>3Dmax</a:t>
            </a:r>
            <a:r>
              <a:rPr lang="zh-CN" altLang="en-US" dirty="0"/>
              <a:t>等的关系。</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53</a:t>
            </a:fld>
            <a:endParaRPr lang="en-US" altLang="zh-CN" sz="1200" dirty="0">
              <a:latin typeface="Times New Roman" panose="02020603050405020304" pitchFamily="18" charset="0"/>
            </a:endParaRPr>
          </a:p>
        </p:txBody>
      </p:sp>
      <p:sp>
        <p:nvSpPr>
          <p:cNvPr id="60419" name="Rectangle 2"/>
          <p:cNvSpPr>
            <a:spLocks noGrp="1" noRot="1" noChangeAspect="1" noTextEdit="1"/>
          </p:cNvSpPr>
          <p:nvPr>
            <p:ph type="sldImg"/>
          </p:nvPr>
        </p:nvSpPr>
        <p:spPr/>
      </p:sp>
      <p:sp>
        <p:nvSpPr>
          <p:cNvPr id="60420" name="Rectangle 3"/>
          <p:cNvSpPr>
            <a:spLocks noGrp="1"/>
          </p:cNvSpPr>
          <p:nvPr>
            <p:ph type="body" idx="1"/>
          </p:nvPr>
        </p:nvSpPr>
        <p:spPr/>
        <p:txBody>
          <a:bodyPr wrap="square" lIns="91440" tIns="45720" rIns="91440" bIns="45720" anchor="t" anchorCtr="0"/>
          <a:lstStyle/>
          <a:p>
            <a:pPr lvl="0" eaLnBrk="1" hangingPunct="1"/>
            <a:r>
              <a:rPr lang="zh-CN" altLang="en-US" dirty="0"/>
              <a:t>电脑特级处理这个概念在现代电影中已经是一个非常时髦的词。几乎我们周围的每个人都有这样一个概念，计算机图形所产生的效果已经能轻易骗过我们的眼睛，能够实现现实生活中没有办法展现的内容，如恐龙的模拟，如怪物公司的动画形象，指环王中的千军万马。</a:t>
            </a:r>
          </a:p>
          <a:p>
            <a:pPr lvl="0" eaLnBrk="1" hangingPunct="1"/>
            <a:r>
              <a:rPr lang="zh-CN" altLang="en-US" dirty="0"/>
              <a:t>游戏产业是近年来高速发展的一个方向，美国游戏产业的产值与美国电影行业产值相当，但游戏产业的投入却只有电影行业投入的</a:t>
            </a:r>
            <a:r>
              <a:rPr lang="en-US" altLang="zh-CN" dirty="0"/>
              <a:t>1/5</a:t>
            </a:r>
            <a:r>
              <a:rPr lang="zh-CN" altLang="en-US" dirty="0"/>
              <a:t>。</a:t>
            </a:r>
          </a:p>
          <a:p>
            <a:pPr lvl="0" eaLnBrk="1" hangingPunct="1"/>
            <a:endParaRPr lang="en-US"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54</a:t>
            </a:fld>
            <a:endParaRPr lang="en-US" altLang="zh-CN" sz="1200" dirty="0">
              <a:latin typeface="Times New Roman" panose="02020603050405020304" pitchFamily="18" charset="0"/>
            </a:endParaRPr>
          </a:p>
        </p:txBody>
      </p:sp>
      <p:sp>
        <p:nvSpPr>
          <p:cNvPr id="61443" name="Rectangle 2"/>
          <p:cNvSpPr>
            <a:spLocks noGrp="1" noRot="1" noChangeAspect="1" noTextEdit="1"/>
          </p:cNvSpPr>
          <p:nvPr>
            <p:ph type="sldImg"/>
          </p:nvPr>
        </p:nvSpPr>
        <p:spPr/>
      </p:sp>
      <p:sp>
        <p:nvSpPr>
          <p:cNvPr id="61444" name="Rectangle 3"/>
          <p:cNvSpPr>
            <a:spLocks noGrp="1"/>
          </p:cNvSpPr>
          <p:nvPr>
            <p:ph type="body" idx="1"/>
          </p:nvPr>
        </p:nvSpPr>
        <p:spPr/>
        <p:txBody>
          <a:bodyPr wrap="square" lIns="91440" tIns="45720" rIns="91440" bIns="45720" anchor="t" anchorCtr="0"/>
          <a:lstStyle/>
          <a:p>
            <a:pPr lvl="0" eaLnBrk="1" hangingPunct="1"/>
            <a:r>
              <a:rPr lang="en-US" altLang="zh-CN" dirty="0">
                <a:latin typeface="Arial" panose="020B0604020202020204" pitchFamily="34" charset="0"/>
              </a:rPr>
              <a:t>“</a:t>
            </a:r>
            <a:r>
              <a:rPr lang="zh-CN" altLang="en-US" dirty="0"/>
              <a:t>最终幻想</a:t>
            </a:r>
            <a:r>
              <a:rPr lang="zh-CN" altLang="en-US" dirty="0">
                <a:latin typeface="Arial" panose="020B0604020202020204" pitchFamily="34" charset="0"/>
              </a:rPr>
              <a:t>”</a:t>
            </a:r>
            <a:r>
              <a:rPr lang="zh-CN" altLang="en-US" dirty="0"/>
              <a:t>是一个计算机图形学应用的里程碑，其人物形象在头发、皮肤、面部表情等方面已经与真实非常接近。</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55</a:t>
            </a:fld>
            <a:endParaRPr lang="en-US" altLang="zh-CN" sz="1200" dirty="0">
              <a:latin typeface="Times New Roman" panose="02020603050405020304" pitchFamily="18" charset="0"/>
            </a:endParaRPr>
          </a:p>
        </p:txBody>
      </p:sp>
      <p:sp>
        <p:nvSpPr>
          <p:cNvPr id="62467" name="Rectangle 2"/>
          <p:cNvSpPr>
            <a:spLocks noGrp="1" noRot="1" noChangeAspect="1" noTextEdit="1"/>
          </p:cNvSpPr>
          <p:nvPr>
            <p:ph type="sldImg"/>
          </p:nvPr>
        </p:nvSpPr>
        <p:spPr/>
      </p:sp>
      <p:sp>
        <p:nvSpPr>
          <p:cNvPr id="62468" name="Rectangle 3"/>
          <p:cNvSpPr>
            <a:spLocks noGrp="1"/>
          </p:cNvSpPr>
          <p:nvPr>
            <p:ph type="body" idx="1"/>
          </p:nvPr>
        </p:nvSpPr>
        <p:spPr/>
        <p:txBody>
          <a:bodyPr wrap="square" lIns="91440" tIns="45720" rIns="91440" bIns="45720" anchor="t" anchorCtr="0"/>
          <a:lstStyle/>
          <a:p>
            <a:pPr lvl="0" eaLnBrk="1" hangingPunct="1"/>
            <a:r>
              <a:rPr lang="zh-CN" altLang="en-US" dirty="0"/>
              <a:t>计算机图形绚丽的手法表示已经超出了现实生活中的物体，只要有创意，就能利用计算机图形产生所思考的内容，哪怕就是外星人的形象模拟。</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56</a:t>
            </a:fld>
            <a:endParaRPr lang="en-US" altLang="zh-CN" sz="1200" dirty="0">
              <a:latin typeface="Times New Roman" panose="02020603050405020304" pitchFamily="18" charset="0"/>
            </a:endParaRPr>
          </a:p>
        </p:txBody>
      </p:sp>
      <p:sp>
        <p:nvSpPr>
          <p:cNvPr id="63491" name="Rectangle 2"/>
          <p:cNvSpPr>
            <a:spLocks noGrp="1" noRot="1" noChangeAspect="1" noTextEdit="1"/>
          </p:cNvSpPr>
          <p:nvPr>
            <p:ph type="sldImg"/>
          </p:nvPr>
        </p:nvSpPr>
        <p:spPr/>
      </p:sp>
      <p:sp>
        <p:nvSpPr>
          <p:cNvPr id="63492" name="Rectangle 3"/>
          <p:cNvSpPr>
            <a:spLocks noGrp="1"/>
          </p:cNvSpPr>
          <p:nvPr>
            <p:ph type="body" idx="1"/>
          </p:nvPr>
        </p:nvSpPr>
        <p:spPr/>
        <p:txBody>
          <a:bodyPr wrap="square" lIns="91440" tIns="45720" rIns="91440" bIns="45720" anchor="t" anchorCtr="0"/>
          <a:lstStyle/>
          <a:p>
            <a:pPr lvl="0" eaLnBrk="1" hangingPunct="1"/>
            <a:r>
              <a:rPr lang="zh-CN" altLang="en-US" dirty="0"/>
              <a:t>在计算机图应用中，游戏更强调实时性，目前游戏的画面质量也随计算机图形加速能力的提高，在不断的加强。</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57</a:t>
            </a:fld>
            <a:endParaRPr lang="en-US" altLang="zh-CN" sz="1200" dirty="0">
              <a:latin typeface="Times New Roman" panose="02020603050405020304" pitchFamily="18" charset="0"/>
            </a:endParaRPr>
          </a:p>
        </p:txBody>
      </p:sp>
      <p:sp>
        <p:nvSpPr>
          <p:cNvPr id="64515" name="Rectangle 2"/>
          <p:cNvSpPr>
            <a:spLocks noGrp="1" noRot="1" noChangeAspect="1" noTextEdit="1"/>
          </p:cNvSpPr>
          <p:nvPr>
            <p:ph type="sldImg"/>
          </p:nvPr>
        </p:nvSpPr>
        <p:spPr/>
      </p:sp>
      <p:sp>
        <p:nvSpPr>
          <p:cNvPr id="64516" name="Rectangle 3"/>
          <p:cNvSpPr>
            <a:spLocks noGrp="1"/>
          </p:cNvSpPr>
          <p:nvPr>
            <p:ph type="body" idx="1"/>
          </p:nvPr>
        </p:nvSpPr>
        <p:spPr/>
        <p:txBody>
          <a:bodyPr wrap="square" lIns="91440" tIns="45720" rIns="91440" bIns="45720" anchor="t" anchorCtr="0"/>
          <a:lstStyle/>
          <a:p>
            <a:pPr lvl="0" eaLnBrk="1" hangingPunct="1"/>
            <a:r>
              <a:rPr lang="zh-CN" altLang="en-US" dirty="0"/>
              <a:t>最早的游戏图形表现比较简单，主要受限于计算机图形处理能力。</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58</a:t>
            </a:fld>
            <a:endParaRPr lang="en-US" altLang="zh-CN" sz="1200" dirty="0">
              <a:latin typeface="Times New Roman" panose="02020603050405020304" pitchFamily="18" charset="0"/>
            </a:endParaRPr>
          </a:p>
        </p:txBody>
      </p:sp>
      <p:sp>
        <p:nvSpPr>
          <p:cNvPr id="65539" name="Rectangle 2"/>
          <p:cNvSpPr>
            <a:spLocks noGrp="1" noRot="1" noChangeAspect="1" noTextEdit="1"/>
          </p:cNvSpPr>
          <p:nvPr>
            <p:ph type="sldImg"/>
          </p:nvPr>
        </p:nvSpPr>
        <p:spPr/>
      </p:sp>
      <p:sp>
        <p:nvSpPr>
          <p:cNvPr id="65540" name="Rectangle 3"/>
          <p:cNvSpPr>
            <a:spLocks noGrp="1"/>
          </p:cNvSpPr>
          <p:nvPr>
            <p:ph type="body" idx="1"/>
          </p:nvPr>
        </p:nvSpPr>
        <p:spPr/>
        <p:txBody>
          <a:bodyPr wrap="square" lIns="91440" tIns="45720" rIns="91440" bIns="45720" anchor="t" anchorCtr="0"/>
          <a:lstStyle/>
          <a:p>
            <a:pPr lvl="0" eaLnBrk="1" hangingPunct="1"/>
            <a:r>
              <a:rPr lang="zh-CN" altLang="en-US" dirty="0"/>
              <a:t>现在的游戏不但是强调画面质量，还强调对真实物理特性等的模拟，电子竞技、军事单兵模拟已经出现在美国体育以及美国军事训练中。</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59</a:t>
            </a:fld>
            <a:endParaRPr lang="en-US" altLang="zh-CN" sz="1200" dirty="0">
              <a:latin typeface="Times New Roman" panose="02020603050405020304" pitchFamily="18" charset="0"/>
            </a:endParaRPr>
          </a:p>
        </p:txBody>
      </p:sp>
      <p:sp>
        <p:nvSpPr>
          <p:cNvPr id="66563" name="Rectangle 2"/>
          <p:cNvSpPr>
            <a:spLocks noGrp="1" noRot="1" noChangeAspect="1" noTextEdit="1"/>
          </p:cNvSpPr>
          <p:nvPr>
            <p:ph type="sldImg"/>
          </p:nvPr>
        </p:nvSpPr>
        <p:spPr/>
      </p:sp>
      <p:sp>
        <p:nvSpPr>
          <p:cNvPr id="66564" name="Rectangle 3"/>
          <p:cNvSpPr>
            <a:spLocks noGrp="1"/>
          </p:cNvSpPr>
          <p:nvPr>
            <p:ph type="body" idx="1"/>
          </p:nvPr>
        </p:nvSpPr>
        <p:spPr/>
        <p:txBody>
          <a:bodyPr wrap="square" lIns="91440" tIns="45720" rIns="91440" bIns="45720" anchor="t" anchorCtr="0"/>
          <a:lstStyle/>
          <a:p>
            <a:pPr lvl="0" eaLnBrk="1" hangingPunct="1"/>
            <a:r>
              <a:rPr lang="zh-CN" altLang="en-US" dirty="0"/>
              <a:t>仿真训练也是游戏的一个目标，通过游戏实现对人员培训，或者是能力锻炼。</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60</a:t>
            </a:fld>
            <a:endParaRPr lang="en-US" altLang="zh-CN" sz="1200" dirty="0">
              <a:latin typeface="Times New Roman" panose="02020603050405020304" pitchFamily="18" charset="0"/>
            </a:endParaRPr>
          </a:p>
        </p:txBody>
      </p:sp>
      <p:sp>
        <p:nvSpPr>
          <p:cNvPr id="67587" name="Rectangle 2"/>
          <p:cNvSpPr>
            <a:spLocks noGrp="1" noRot="1" noChangeAspect="1" noTextEdit="1"/>
          </p:cNvSpPr>
          <p:nvPr>
            <p:ph type="sldImg"/>
          </p:nvPr>
        </p:nvSpPr>
        <p:spPr/>
      </p:sp>
      <p:sp>
        <p:nvSpPr>
          <p:cNvPr id="67588" name="Rectangle 3"/>
          <p:cNvSpPr>
            <a:spLocks noGrp="1"/>
          </p:cNvSpPr>
          <p:nvPr>
            <p:ph type="body" idx="1"/>
          </p:nvPr>
        </p:nvSpPr>
        <p:spPr/>
        <p:txBody>
          <a:bodyPr wrap="square" lIns="91440" tIns="45720" rIns="91440" bIns="45720" anchor="t" anchorCtr="0"/>
          <a:lstStyle/>
          <a:p>
            <a:pPr lvl="0" eaLnBrk="1" hangingPunct="1"/>
            <a:r>
              <a:rPr lang="zh-CN" altLang="en-US" dirty="0"/>
              <a:t>益智类游戏主要是利用游戏的界面来实现对智力问题的解决。</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61</a:t>
            </a:fld>
            <a:endParaRPr lang="en-US" altLang="zh-CN" sz="1200" dirty="0">
              <a:latin typeface="Times New Roman" panose="02020603050405020304" pitchFamily="18" charset="0"/>
            </a:endParaRPr>
          </a:p>
        </p:txBody>
      </p:sp>
      <p:sp>
        <p:nvSpPr>
          <p:cNvPr id="68611" name="Rectangle 2"/>
          <p:cNvSpPr>
            <a:spLocks noGrp="1" noRot="1" noChangeAspect="1" noTextEdit="1"/>
          </p:cNvSpPr>
          <p:nvPr>
            <p:ph type="sldImg"/>
          </p:nvPr>
        </p:nvSpPr>
        <p:spPr/>
      </p:sp>
      <p:sp>
        <p:nvSpPr>
          <p:cNvPr id="68612" name="Rectangle 3"/>
          <p:cNvSpPr>
            <a:spLocks noGrp="1"/>
          </p:cNvSpPr>
          <p:nvPr>
            <p:ph type="body" idx="1"/>
          </p:nvPr>
        </p:nvSpPr>
        <p:spPr/>
        <p:txBody>
          <a:bodyPr wrap="square" lIns="91440" tIns="45720" rIns="91440" bIns="45720" anchor="t" anchorCtr="0"/>
          <a:lstStyle/>
          <a:p>
            <a:pPr lvl="0" eaLnBrk="1" hangingPunct="1"/>
            <a:r>
              <a:rPr lang="zh-CN" altLang="en-US" dirty="0"/>
              <a:t>借助</a:t>
            </a:r>
            <a:r>
              <a:rPr lang="en-US" altLang="zh-CN" dirty="0"/>
              <a:t>B</a:t>
            </a:r>
            <a:r>
              <a:rPr lang="zh-CN" altLang="en-US" dirty="0"/>
              <a:t>超、</a:t>
            </a:r>
            <a:r>
              <a:rPr lang="en-US" altLang="zh-CN" dirty="0"/>
              <a:t>CT</a:t>
            </a:r>
            <a:r>
              <a:rPr lang="zh-CN" altLang="en-US" dirty="0"/>
              <a:t>、</a:t>
            </a:r>
            <a:r>
              <a:rPr lang="en-US" altLang="zh-CN" dirty="0"/>
              <a:t>MRI</a:t>
            </a:r>
            <a:r>
              <a:rPr lang="zh-CN" altLang="en-US" dirty="0"/>
              <a:t>等，人们能够看到自身体内的变化情况，那么利用计算机图形学让这个过程更加接近</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62</a:t>
            </a:fld>
            <a:endParaRPr lang="en-US" altLang="zh-CN" sz="1200" dirty="0">
              <a:latin typeface="Times New Roman" panose="02020603050405020304" pitchFamily="18" charset="0"/>
            </a:endParaRPr>
          </a:p>
        </p:txBody>
      </p:sp>
      <p:sp>
        <p:nvSpPr>
          <p:cNvPr id="69635" name="Rectangle 2"/>
          <p:cNvSpPr>
            <a:spLocks noGrp="1" noRot="1" noChangeAspect="1" noTextEdit="1"/>
          </p:cNvSpPr>
          <p:nvPr>
            <p:ph type="sldImg"/>
          </p:nvPr>
        </p:nvSpPr>
        <p:spPr/>
      </p:sp>
      <p:sp>
        <p:nvSpPr>
          <p:cNvPr id="69636" name="Rectangle 3"/>
          <p:cNvSpPr>
            <a:spLocks noGrp="1"/>
          </p:cNvSpPr>
          <p:nvPr>
            <p:ph type="body" idx="1"/>
          </p:nvPr>
        </p:nvSpPr>
        <p:spPr/>
        <p:txBody>
          <a:bodyPr wrap="square" lIns="91440" tIns="45720" rIns="91440" bIns="45720" anchor="t" anchorCtr="0"/>
          <a:lstStyle/>
          <a:p>
            <a:pPr lvl="0" eaLnBrk="1" hangingPunct="1"/>
            <a:r>
              <a:rPr lang="zh-CN" altLang="en-US" dirty="0"/>
              <a:t>可以从</a:t>
            </a:r>
            <a:r>
              <a:rPr lang="en-US" altLang="zh-CN" dirty="0"/>
              <a:t>OS</a:t>
            </a:r>
            <a:r>
              <a:rPr lang="zh-CN" altLang="en-US" dirty="0"/>
              <a:t>的发展来看，图形界面的重要性。拿最早的</a:t>
            </a:r>
            <a:r>
              <a:rPr lang="en-US" altLang="zh-CN" dirty="0"/>
              <a:t>DOS</a:t>
            </a:r>
            <a:r>
              <a:rPr lang="zh-CN" altLang="en-US" dirty="0"/>
              <a:t>系统与现在的</a:t>
            </a:r>
            <a:r>
              <a:rPr lang="en-US" altLang="zh-CN" dirty="0"/>
              <a:t>windows</a:t>
            </a:r>
            <a:r>
              <a:rPr lang="zh-CN" altLang="en-US" dirty="0"/>
              <a:t>系统比较。</a:t>
            </a:r>
          </a:p>
          <a:p>
            <a:pPr lvl="0" eaLnBrk="1" hangingPunct="1"/>
            <a:r>
              <a:rPr lang="zh-CN" altLang="en-US" dirty="0"/>
              <a:t>让学生思考：</a:t>
            </a:r>
          </a:p>
          <a:p>
            <a:pPr lvl="0" eaLnBrk="1" hangingPunct="1"/>
            <a:r>
              <a:rPr lang="zh-CN" altLang="en-US" dirty="0"/>
              <a:t>    随着计算机图形学的新发展，将来会在</a:t>
            </a:r>
            <a:r>
              <a:rPr lang="en-US" altLang="zh-CN" dirty="0"/>
              <a:t>windows</a:t>
            </a:r>
            <a:r>
              <a:rPr lang="zh-CN" altLang="en-US" dirty="0"/>
              <a:t>的基础上产生什么呢？ 三维的</a:t>
            </a:r>
            <a:r>
              <a:rPr lang="en-US" altLang="zh-CN" dirty="0"/>
              <a:t>room</a:t>
            </a:r>
            <a:r>
              <a:rPr lang="zh-CN" altLang="en-US" dirty="0"/>
              <a:t>，或者是什么呢？</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6</a:t>
            </a:fld>
            <a:endParaRPr lang="en-US" altLang="zh-CN" sz="1200" dirty="0">
              <a:latin typeface="Times New Roman" panose="02020603050405020304" pitchFamily="18" charset="0"/>
            </a:endParaRPr>
          </a:p>
        </p:txBody>
      </p:sp>
      <p:sp>
        <p:nvSpPr>
          <p:cNvPr id="51203" name="Rectangle 2"/>
          <p:cNvSpPr>
            <a:spLocks noGrp="1" noRot="1" noChangeAspect="1" noTextEdit="1"/>
          </p:cNvSpPr>
          <p:nvPr>
            <p:ph type="sldImg"/>
          </p:nvPr>
        </p:nvSpPr>
        <p:spPr/>
      </p:sp>
      <p:sp>
        <p:nvSpPr>
          <p:cNvPr id="51204" name="Rectangle 3"/>
          <p:cNvSpPr>
            <a:spLocks noGrp="1"/>
          </p:cNvSpPr>
          <p:nvPr>
            <p:ph type="body" idx="1"/>
          </p:nvPr>
        </p:nvSpPr>
        <p:spPr/>
        <p:txBody>
          <a:bodyPr wrap="square" lIns="91440" tIns="45720" rIns="91440" bIns="45720" anchor="t" anchorCtr="0"/>
          <a:lstStyle/>
          <a:p>
            <a:pPr lvl="0" eaLnBrk="1" hangingPunct="1"/>
            <a:r>
              <a:rPr lang="zh-CN" altLang="en-US" dirty="0"/>
              <a:t>图像与图形存在很大关联性，但其本质处理方法却是截然不同的两个方向。很多学生容易混淆图形和图像这两个概念，也直接导致在学习图形学的时候不能正确理解图形处理的过程。这部分内容是课本中没有的，但需要作为图形学习前的内容灌输到学生思想中。</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64</a:t>
            </a:fld>
            <a:endParaRPr lang="en-US" altLang="zh-CN" sz="1200" dirty="0">
              <a:latin typeface="Times New Roman" panose="02020603050405020304" pitchFamily="18" charset="0"/>
            </a:endParaRPr>
          </a:p>
        </p:txBody>
      </p:sp>
      <p:sp>
        <p:nvSpPr>
          <p:cNvPr id="70659" name="Rectangle 2"/>
          <p:cNvSpPr>
            <a:spLocks noGrp="1" noRot="1" noChangeAspect="1" noTextEdit="1"/>
          </p:cNvSpPr>
          <p:nvPr>
            <p:ph type="sldImg"/>
          </p:nvPr>
        </p:nvSpPr>
        <p:spPr/>
      </p:sp>
      <p:sp>
        <p:nvSpPr>
          <p:cNvPr id="70660" name="Rectangle 3"/>
          <p:cNvSpPr>
            <a:spLocks noGrp="1"/>
          </p:cNvSpPr>
          <p:nvPr>
            <p:ph type="body" idx="1"/>
          </p:nvPr>
        </p:nvSpPr>
        <p:spPr/>
        <p:txBody>
          <a:bodyPr wrap="square" lIns="91440" tIns="45720" rIns="91440" bIns="45720" anchor="t" anchorCtr="0"/>
          <a:lstStyle/>
          <a:p>
            <a:pPr lvl="0" eaLnBrk="1" hangingPunct="1"/>
            <a:r>
              <a:rPr lang="zh-CN" altLang="en-US" dirty="0"/>
              <a:t>在很多图形处理的专用平台上面，目前已经拓展了图形交互的方式。</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65</a:t>
            </a:fld>
            <a:endParaRPr lang="en-US" altLang="zh-CN" sz="1200" dirty="0">
              <a:latin typeface="Times New Roman" panose="02020603050405020304" pitchFamily="18" charset="0"/>
            </a:endParaRPr>
          </a:p>
        </p:txBody>
      </p:sp>
      <p:sp>
        <p:nvSpPr>
          <p:cNvPr id="71683" name="Rectangle 2"/>
          <p:cNvSpPr>
            <a:spLocks noGrp="1" noRot="1" noChangeAspect="1" noTextEdit="1"/>
          </p:cNvSpPr>
          <p:nvPr>
            <p:ph type="sldImg"/>
          </p:nvPr>
        </p:nvSpPr>
        <p:spPr/>
      </p:sp>
      <p:sp>
        <p:nvSpPr>
          <p:cNvPr id="71684" name="Rectangle 3"/>
          <p:cNvSpPr>
            <a:spLocks noGrp="1"/>
          </p:cNvSpPr>
          <p:nvPr>
            <p:ph type="body" idx="1"/>
          </p:nvPr>
        </p:nvSpPr>
        <p:spPr/>
        <p:txBody>
          <a:bodyPr wrap="square" lIns="91440" tIns="45720" rIns="91440" bIns="45720" anchor="t" anchorCtr="0"/>
          <a:lstStyle/>
          <a:p>
            <a:pPr lvl="0" eaLnBrk="1" hangingPunct="1"/>
            <a:r>
              <a:rPr lang="zh-CN" altLang="en-US" dirty="0"/>
              <a:t>复杂的图形人也能很容易感知其规律，但如果全是数据则人根本做不到直观分析。</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66</a:t>
            </a:fld>
            <a:endParaRPr lang="en-US" altLang="zh-CN" sz="1200" dirty="0">
              <a:latin typeface="Times New Roman" panose="02020603050405020304" pitchFamily="18" charset="0"/>
            </a:endParaRPr>
          </a:p>
        </p:txBody>
      </p:sp>
      <p:sp>
        <p:nvSpPr>
          <p:cNvPr id="72707" name="Rectangle 2"/>
          <p:cNvSpPr>
            <a:spLocks noGrp="1" noRot="1" noChangeAspect="1" noTextEdit="1"/>
          </p:cNvSpPr>
          <p:nvPr>
            <p:ph type="sldImg"/>
          </p:nvPr>
        </p:nvSpPr>
        <p:spPr/>
      </p:sp>
      <p:sp>
        <p:nvSpPr>
          <p:cNvPr id="72708" name="Rectangle 3"/>
          <p:cNvSpPr>
            <a:spLocks noGrp="1"/>
          </p:cNvSpPr>
          <p:nvPr>
            <p:ph type="body" idx="1"/>
          </p:nvPr>
        </p:nvSpPr>
        <p:spPr/>
        <p:txBody>
          <a:bodyPr wrap="square" lIns="91440" tIns="45720" rIns="91440" bIns="45720" anchor="t" anchorCtr="0"/>
          <a:lstStyle/>
          <a:p>
            <a:pPr lvl="0" eaLnBrk="1" hangingPunct="1"/>
            <a:r>
              <a:rPr lang="zh-CN" altLang="en-US" dirty="0"/>
              <a:t>讲一讲风洞实验的海量数据问题，根据这个问题引入了实验可视化的问题</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67</a:t>
            </a:fld>
            <a:endParaRPr lang="en-US" altLang="zh-CN" sz="1200" dirty="0">
              <a:latin typeface="Times New Roman" panose="02020603050405020304" pitchFamily="18" charset="0"/>
            </a:endParaRPr>
          </a:p>
        </p:txBody>
      </p:sp>
      <p:sp>
        <p:nvSpPr>
          <p:cNvPr id="73731" name="Rectangle 2"/>
          <p:cNvSpPr>
            <a:spLocks noGrp="1" noRot="1" noChangeAspect="1" noTextEdit="1"/>
          </p:cNvSpPr>
          <p:nvPr>
            <p:ph type="sldImg"/>
          </p:nvPr>
        </p:nvSpPr>
        <p:spPr/>
      </p:sp>
      <p:sp>
        <p:nvSpPr>
          <p:cNvPr id="73732" name="Rectangle 3"/>
          <p:cNvSpPr>
            <a:spLocks noGrp="1"/>
          </p:cNvSpPr>
          <p:nvPr>
            <p:ph type="body" idx="1"/>
          </p:nvPr>
        </p:nvSpPr>
        <p:spPr/>
        <p:txBody>
          <a:bodyPr wrap="square" lIns="91440" tIns="45720" rIns="91440" bIns="45720" anchor="t" anchorCtr="0"/>
          <a:lstStyle/>
          <a:p>
            <a:pPr lvl="0" eaLnBrk="1" hangingPunct="1"/>
            <a:r>
              <a:rPr lang="zh-CN" altLang="en-US" dirty="0"/>
              <a:t>无纸化办公在</a:t>
            </a:r>
            <a:r>
              <a:rPr lang="en-US" altLang="zh-CN" dirty="0"/>
              <a:t>BOEING</a:t>
            </a:r>
            <a:r>
              <a:rPr lang="zh-CN" altLang="en-US" dirty="0"/>
              <a:t>公司飞机设计中起了非常重要的作用。可以讲述一下在没有计算机</a:t>
            </a:r>
            <a:r>
              <a:rPr lang="en-US" altLang="zh-CN" dirty="0"/>
              <a:t>CAD</a:t>
            </a:r>
            <a:r>
              <a:rPr lang="zh-CN" altLang="en-US" dirty="0"/>
              <a:t>的情况，人工结构图，飞机设计图纸保存，查询的问题。</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68</a:t>
            </a:fld>
            <a:endParaRPr lang="en-US" altLang="zh-CN" sz="1200" dirty="0">
              <a:latin typeface="Times New Roman" panose="02020603050405020304" pitchFamily="18" charset="0"/>
            </a:endParaRPr>
          </a:p>
        </p:txBody>
      </p:sp>
      <p:sp>
        <p:nvSpPr>
          <p:cNvPr id="74755" name="Rectangle 2"/>
          <p:cNvSpPr>
            <a:spLocks noGrp="1" noRot="1" noChangeAspect="1" noTextEdit="1"/>
          </p:cNvSpPr>
          <p:nvPr>
            <p:ph type="sldImg"/>
          </p:nvPr>
        </p:nvSpPr>
        <p:spPr/>
      </p:sp>
      <p:sp>
        <p:nvSpPr>
          <p:cNvPr id="74756" name="Rectangle 3"/>
          <p:cNvSpPr>
            <a:spLocks noGrp="1"/>
          </p:cNvSpPr>
          <p:nvPr>
            <p:ph type="body" idx="1"/>
          </p:nvPr>
        </p:nvSpPr>
        <p:spPr/>
        <p:txBody>
          <a:bodyPr wrap="square" lIns="91440" tIns="45720" rIns="91440" bIns="45720" anchor="t" anchorCtr="0"/>
          <a:lstStyle/>
          <a:p>
            <a:pPr lvl="0" eaLnBrk="1" hangingPunct="1"/>
            <a:r>
              <a:rPr lang="zh-CN" altLang="en-US" dirty="0"/>
              <a:t>虚拟装配是目前</a:t>
            </a:r>
            <a:r>
              <a:rPr lang="en-US" altLang="zh-CN" dirty="0"/>
              <a:t>CAD	</a:t>
            </a:r>
            <a:r>
              <a:rPr lang="zh-CN" altLang="en-US" dirty="0"/>
              <a:t>一个比较热门的方向。设计好的系统还需要考虑后期设备维护的问题，利用动画技术可以在前面设计的模型上进行装配训练。</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69</a:t>
            </a:fld>
            <a:endParaRPr lang="en-US" altLang="zh-CN" sz="1200" dirty="0">
              <a:latin typeface="Times New Roman" panose="02020603050405020304" pitchFamily="18" charset="0"/>
            </a:endParaRPr>
          </a:p>
        </p:txBody>
      </p:sp>
      <p:sp>
        <p:nvSpPr>
          <p:cNvPr id="75779" name="Rectangle 2"/>
          <p:cNvSpPr>
            <a:spLocks noGrp="1" noRot="1" noChangeAspect="1" noTextEdit="1"/>
          </p:cNvSpPr>
          <p:nvPr>
            <p:ph type="sldImg"/>
          </p:nvPr>
        </p:nvSpPr>
        <p:spPr/>
      </p:sp>
      <p:sp>
        <p:nvSpPr>
          <p:cNvPr id="75780" name="Rectangle 3"/>
          <p:cNvSpPr>
            <a:spLocks noGrp="1"/>
          </p:cNvSpPr>
          <p:nvPr>
            <p:ph type="body" idx="1"/>
          </p:nvPr>
        </p:nvSpPr>
        <p:spPr/>
        <p:txBody>
          <a:bodyPr wrap="square" lIns="91440" tIns="45720" rIns="91440" bIns="45720" anchor="t" anchorCtr="0"/>
          <a:lstStyle/>
          <a:p>
            <a:pPr lvl="0" eaLnBrk="1" hangingPunct="1"/>
            <a:r>
              <a:rPr lang="zh-CN" altLang="en-US" dirty="0"/>
              <a:t>多媒体教育，计算机图形可以展示更加丰富的内容，特别是很多设计课程中。</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71</a:t>
            </a:fld>
            <a:endParaRPr lang="en-US" altLang="zh-CN" sz="1200" dirty="0">
              <a:latin typeface="Times New Roman" panose="02020603050405020304" pitchFamily="18" charset="0"/>
            </a:endParaRP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p:txBody>
          <a:bodyPr wrap="square" lIns="91440" tIns="45720" rIns="91440" bIns="45720" anchor="t" anchorCtr="0"/>
          <a:lstStyle/>
          <a:p>
            <a:pPr lvl="0" eaLnBrk="1" hangingPunct="1"/>
            <a:r>
              <a:rPr lang="zh-CN" altLang="en-US" dirty="0"/>
              <a:t>虚拟现实是计算机图形的集大成，先给学生介绍虚拟现实的概念，以及目前已存在的主要应用情况，如美国的火星登录车控制问题，太空飞行员模拟训练问题。</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72</a:t>
            </a:fld>
            <a:endParaRPr lang="en-US" altLang="zh-CN" sz="1200" dirty="0">
              <a:latin typeface="Times New Roman" panose="02020603050405020304" pitchFamily="18" charset="0"/>
            </a:endParaRPr>
          </a:p>
        </p:txBody>
      </p:sp>
      <p:sp>
        <p:nvSpPr>
          <p:cNvPr id="77827" name="Rectangle 2"/>
          <p:cNvSpPr>
            <a:spLocks noGrp="1" noRot="1" noChangeAspect="1" noTextEdit="1"/>
          </p:cNvSpPr>
          <p:nvPr>
            <p:ph type="sldImg"/>
          </p:nvPr>
        </p:nvSpPr>
        <p:spPr/>
      </p:sp>
      <p:sp>
        <p:nvSpPr>
          <p:cNvPr id="77828" name="Rectangle 3"/>
          <p:cNvSpPr>
            <a:spLocks noGrp="1"/>
          </p:cNvSpPr>
          <p:nvPr>
            <p:ph type="body" idx="1"/>
          </p:nvPr>
        </p:nvSpPr>
        <p:spPr/>
        <p:txBody>
          <a:bodyPr wrap="square" lIns="91440" tIns="45720" rIns="91440" bIns="45720" anchor="t" anchorCtr="0"/>
          <a:lstStyle/>
          <a:p>
            <a:pPr lvl="0" eaLnBrk="1" hangingPunct="1"/>
            <a:r>
              <a:rPr lang="en-US" altLang="zh-CN" dirty="0"/>
              <a:t>CAVE</a:t>
            </a:r>
            <a:r>
              <a:rPr lang="zh-CN" altLang="en-US" dirty="0"/>
              <a:t>是虚拟现实中一个实例。可以根据图像详细讲述一下系统构成问题。</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73</a:t>
            </a:fld>
            <a:endParaRPr lang="en-US" altLang="zh-CN" sz="1200" dirty="0">
              <a:latin typeface="Times New Roman" panose="02020603050405020304" pitchFamily="18" charset="0"/>
            </a:endParaRPr>
          </a:p>
        </p:txBody>
      </p:sp>
      <p:sp>
        <p:nvSpPr>
          <p:cNvPr id="78851" name="Rectangle 2"/>
          <p:cNvSpPr>
            <a:spLocks noGrp="1" noRot="1" noChangeAspect="1" noTextEdit="1"/>
          </p:cNvSpPr>
          <p:nvPr>
            <p:ph type="sldImg"/>
          </p:nvPr>
        </p:nvSpPr>
        <p:spPr/>
      </p:sp>
      <p:sp>
        <p:nvSpPr>
          <p:cNvPr id="78852" name="Rectangle 3"/>
          <p:cNvSpPr>
            <a:spLocks noGrp="1"/>
          </p:cNvSpPr>
          <p:nvPr>
            <p:ph type="body" idx="1"/>
          </p:nvPr>
        </p:nvSpPr>
        <p:spPr/>
        <p:txBody>
          <a:bodyPr wrap="square" lIns="91440" tIns="45720" rIns="91440" bIns="45720" anchor="t" anchorCtr="0"/>
          <a:lstStyle/>
          <a:p>
            <a:pPr lvl="0" eaLnBrk="1" hangingPunct="1"/>
            <a:r>
              <a:rPr lang="zh-CN" altLang="en-US" dirty="0"/>
              <a:t>虚拟现实设备介绍，除图中的外，还可以给学生讲述一下其他的，关键看学生的感兴趣程度。</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74</a:t>
            </a:fld>
            <a:endParaRPr lang="en-US" altLang="zh-CN" sz="1200" dirty="0">
              <a:latin typeface="Times New Roman" panose="02020603050405020304" pitchFamily="18" charset="0"/>
            </a:endParaRPr>
          </a:p>
        </p:txBody>
      </p:sp>
      <p:sp>
        <p:nvSpPr>
          <p:cNvPr id="79875" name="Rectangle 2"/>
          <p:cNvSpPr>
            <a:spLocks noGrp="1" noRot="1" noChangeAspect="1" noTextEdit="1"/>
          </p:cNvSpPr>
          <p:nvPr>
            <p:ph type="sldImg"/>
          </p:nvPr>
        </p:nvSpPr>
        <p:spPr/>
      </p:sp>
      <p:sp>
        <p:nvSpPr>
          <p:cNvPr id="79876" name="Rectangle 3"/>
          <p:cNvSpPr>
            <a:spLocks noGrp="1"/>
          </p:cNvSpPr>
          <p:nvPr>
            <p:ph type="body" idx="1"/>
          </p:nvPr>
        </p:nvSpPr>
        <p:spPr/>
        <p:txBody>
          <a:bodyPr wrap="square" lIns="91440" tIns="45720" rIns="91440" bIns="45720" anchor="t" anchorCtr="0"/>
          <a:lstStyle/>
          <a:p>
            <a:pPr lvl="0" eaLnBrk="1" hangingPunct="1"/>
            <a:r>
              <a:rPr lang="zh-CN" altLang="en-US" dirty="0"/>
              <a:t>虚拟工作台，是一个协同工作的虚拟环境，比较适合几个用户协同完成设计。</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7</a:t>
            </a:fld>
            <a:endParaRPr lang="en-US" altLang="zh-CN" sz="1200" dirty="0">
              <a:latin typeface="Times New Roman" panose="02020603050405020304" pitchFamily="18" charset="0"/>
            </a:endParaRPr>
          </a:p>
        </p:txBody>
      </p:sp>
      <p:sp>
        <p:nvSpPr>
          <p:cNvPr id="52227" name="Rectangle 2"/>
          <p:cNvSpPr>
            <a:spLocks noGrp="1" noRot="1" noChangeAspect="1" noTextEdit="1"/>
          </p:cNvSpPr>
          <p:nvPr>
            <p:ph type="sldImg"/>
          </p:nvPr>
        </p:nvSpPr>
        <p:spPr/>
      </p:sp>
      <p:sp>
        <p:nvSpPr>
          <p:cNvPr id="52228" name="Rectangle 3"/>
          <p:cNvSpPr>
            <a:spLocks noGrp="1"/>
          </p:cNvSpPr>
          <p:nvPr>
            <p:ph type="body" idx="1"/>
          </p:nvPr>
        </p:nvSpPr>
        <p:spPr/>
        <p:txBody>
          <a:bodyPr wrap="square" lIns="91440" tIns="45720" rIns="91440" bIns="45720" anchor="t" anchorCtr="0"/>
          <a:lstStyle/>
          <a:p>
            <a:pPr lvl="0" eaLnBrk="1" hangingPunct="1"/>
            <a:r>
              <a:rPr lang="zh-CN" altLang="en-US" dirty="0"/>
              <a:t>以该图为核心，描述一下目前三个学科之间的关系。然后一个具体的例子把三者穿插起来，例如：通过摄像头拍摄的图像，需要通过很多图像处理过程，实现对噪声信号过滤、图像增强、图像分割等，然后利用模式识别技术对图像中有意义的内容进行模式分析与匹配，最后建立对象的模型。这个模型由可以用来指导图形系统来模拟仿真真实情况，通过图形绘制最后产生仿真的结果。</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8</a:t>
            </a:fld>
            <a:endParaRPr lang="en-US" altLang="zh-CN" sz="1200" dirty="0">
              <a:latin typeface="Times New Roman" panose="02020603050405020304" pitchFamily="18" charset="0"/>
            </a:endParaRPr>
          </a:p>
        </p:txBody>
      </p:sp>
      <p:sp>
        <p:nvSpPr>
          <p:cNvPr id="53251" name="Rectangle 2"/>
          <p:cNvSpPr>
            <a:spLocks noGrp="1" noRot="1" noChangeAspect="1" noTextEdit="1"/>
          </p:cNvSpPr>
          <p:nvPr>
            <p:ph type="sldImg"/>
          </p:nvPr>
        </p:nvSpPr>
        <p:spPr/>
      </p:sp>
      <p:sp>
        <p:nvSpPr>
          <p:cNvPr id="53252" name="Rectangle 3"/>
          <p:cNvSpPr>
            <a:spLocks noGrp="1"/>
          </p:cNvSpPr>
          <p:nvPr>
            <p:ph type="body" idx="1"/>
          </p:nvPr>
        </p:nvSpPr>
        <p:spPr/>
        <p:txBody>
          <a:bodyPr wrap="square" lIns="91440" tIns="45720" rIns="91440" bIns="45720" anchor="t" anchorCtr="0"/>
          <a:lstStyle/>
          <a:p>
            <a:pPr lvl="0" eaLnBrk="1" hangingPunct="1"/>
            <a:r>
              <a:rPr lang="zh-CN" altLang="en-US" dirty="0"/>
              <a:t>图像处理和图形处理是截然不同的两种方式，该表从四个方面详细讨论了这两种不同的方法。讲述中还可以例举</a:t>
            </a:r>
            <a:r>
              <a:rPr lang="en-US" altLang="zh-CN" dirty="0"/>
              <a:t>photoshop</a:t>
            </a:r>
            <a:r>
              <a:rPr lang="zh-CN" altLang="en-US" dirty="0"/>
              <a:t>工具与</a:t>
            </a:r>
            <a:r>
              <a:rPr lang="en-US" altLang="zh-CN" dirty="0"/>
              <a:t>3Dmax</a:t>
            </a:r>
            <a:r>
              <a:rPr lang="zh-CN" altLang="en-US" dirty="0"/>
              <a:t>工具的差异来对应。</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9</a:t>
            </a:fld>
            <a:endParaRPr lang="en-US" altLang="zh-CN" sz="1200" dirty="0">
              <a:latin typeface="Times New Roman" panose="02020603050405020304" pitchFamily="18" charset="0"/>
            </a:endParaRPr>
          </a:p>
        </p:txBody>
      </p:sp>
      <p:sp>
        <p:nvSpPr>
          <p:cNvPr id="54275" name="Rectangle 2"/>
          <p:cNvSpPr>
            <a:spLocks noGrp="1" noRot="1" noChangeAspect="1" noTextEdit="1"/>
          </p:cNvSpPr>
          <p:nvPr>
            <p:ph type="sldImg"/>
          </p:nvPr>
        </p:nvSpPr>
        <p:spPr/>
      </p:sp>
      <p:sp>
        <p:nvSpPr>
          <p:cNvPr id="54276" name="Rectangle 3"/>
          <p:cNvSpPr>
            <a:spLocks noGrp="1"/>
          </p:cNvSpPr>
          <p:nvPr>
            <p:ph type="body" idx="1"/>
          </p:nvPr>
        </p:nvSpPr>
        <p:spPr/>
        <p:txBody>
          <a:bodyPr wrap="square" lIns="91440" tIns="45720" rIns="91440" bIns="45720" anchor="t" anchorCtr="0"/>
          <a:lstStyle/>
          <a:p>
            <a:pPr lvl="0" eaLnBrk="1" hangingPunct="1"/>
            <a:r>
              <a:rPr lang="zh-CN" altLang="en-US" dirty="0"/>
              <a:t>图形与图像处理还不一样，图形系统特别依赖硬件。近年来图形加速硬件的发展大大推动了图形应用的内容。可以例举很早以前图形应用系统开发的内容，以及现在图形应用系统所能作到的内容差异，让学生有一个具体的体会。</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10</a:t>
            </a:fld>
            <a:endParaRPr lang="en-US" altLang="zh-CN" sz="1200" dirty="0">
              <a:latin typeface="Times New Roman" panose="02020603050405020304" pitchFamily="18" charset="0"/>
            </a:endParaRPr>
          </a:p>
        </p:txBody>
      </p:sp>
      <p:sp>
        <p:nvSpPr>
          <p:cNvPr id="55299" name="Rectangle 2"/>
          <p:cNvSpPr>
            <a:spLocks noGrp="1" noRot="1" noChangeAspect="1" noTextEdit="1"/>
          </p:cNvSpPr>
          <p:nvPr>
            <p:ph type="sldImg"/>
          </p:nvPr>
        </p:nvSpPr>
        <p:spPr/>
      </p:sp>
      <p:sp>
        <p:nvSpPr>
          <p:cNvPr id="55300" name="Rectangle 3"/>
          <p:cNvSpPr>
            <a:spLocks noGrp="1"/>
          </p:cNvSpPr>
          <p:nvPr>
            <p:ph type="body" idx="1"/>
          </p:nvPr>
        </p:nvSpPr>
        <p:spPr/>
        <p:txBody>
          <a:bodyPr wrap="square" lIns="91440" tIns="45720" rIns="91440" bIns="45720" anchor="t" anchorCtr="0"/>
          <a:lstStyle/>
          <a:p>
            <a:pPr lvl="0" eaLnBrk="1" hangingPunct="1"/>
            <a:r>
              <a:rPr lang="zh-CN" altLang="en-US" dirty="0"/>
              <a:t>算法发展的历史，有利用学生建立起计算机图形学基础理论发展的框架。除对应用系统了解外，这方面的内容更有助于学生将来这该领域的基础理论研究发展。</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xml"/><Relationship Id="rId7"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2.xml"/><Relationship Id="rId5" Type="http://schemas.openxmlformats.org/officeDocument/2006/relationships/tags" Target="../tags/tag18.xml"/><Relationship Id="rId4" Type="http://schemas.openxmlformats.org/officeDocument/2006/relationships/tags" Target="../tags/tag17.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5.png"/><Relationship Id="rId4" Type="http://schemas.openxmlformats.org/officeDocument/2006/relationships/tags" Target="../tags/tag22.xml"/><Relationship Id="rId9"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2.xml"/><Relationship Id="rId4" Type="http://schemas.openxmlformats.org/officeDocument/2006/relationships/tags" Target="../tags/tag4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2.xml"/><Relationship Id="rId5" Type="http://schemas.openxmlformats.org/officeDocument/2006/relationships/tags" Target="../tags/tag58.xml"/><Relationship Id="rId4" Type="http://schemas.openxmlformats.org/officeDocument/2006/relationships/tags" Target="../tags/tag57.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4.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2.xml"/><Relationship Id="rId5" Type="http://schemas.openxmlformats.org/officeDocument/2006/relationships/tags" Target="../tags/tag67.xml"/><Relationship Id="rId4" Type="http://schemas.openxmlformats.org/officeDocument/2006/relationships/tags" Target="../tags/tag6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3.jpeg"/><Relationship Id="rId5" Type="http://schemas.openxmlformats.org/officeDocument/2006/relationships/slideMaster" Target="../slideMasters/slideMaster2.xml"/><Relationship Id="rId4" Type="http://schemas.openxmlformats.org/officeDocument/2006/relationships/tags" Target="../tags/tag7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74.xml"/><Relationship Id="rId7" Type="http://schemas.openxmlformats.org/officeDocument/2006/relationships/slideMaster" Target="../slideMasters/slideMaster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image" Target="../media/image3.jpeg"/></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3.jpeg"/><Relationship Id="rId5" Type="http://schemas.openxmlformats.org/officeDocument/2006/relationships/tags" Target="../tags/tag103.xml"/><Relationship Id="rId10" Type="http://schemas.openxmlformats.org/officeDocument/2006/relationships/slideMaster" Target="../slideMasters/slideMaster2.xml"/><Relationship Id="rId4" Type="http://schemas.openxmlformats.org/officeDocument/2006/relationships/tags" Target="../tags/tag102.xml"/><Relationship Id="rId9" Type="http://schemas.openxmlformats.org/officeDocument/2006/relationships/tags" Target="../tags/tag107.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10.xml"/><Relationship Id="rId7" Type="http://schemas.openxmlformats.org/officeDocument/2006/relationships/slideMaster" Target="../slideMasters/slideMaster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322562" name="Rectangle 2"/>
          <p:cNvSpPr>
            <a:spLocks noGrp="1" noRot="1" noChangeArrowheads="1"/>
          </p:cNvSpPr>
          <p:nvPr>
            <p:ph type="ctrTitle"/>
          </p:nvPr>
        </p:nvSpPr>
        <p:spPr>
          <a:xfrm>
            <a:off x="3962400" y="1066800"/>
            <a:ext cx="4648200" cy="1981200"/>
          </a:xfrm>
        </p:spPr>
        <p:txBody>
          <a:bodyPr/>
          <a:lstStyle>
            <a:lvl1pPr>
              <a:defRPr/>
            </a:lvl1pPr>
          </a:lstStyle>
          <a:p>
            <a:pPr lvl="0"/>
            <a:r>
              <a:rPr lang="zh-CN" altLang="en-US" noProof="0"/>
              <a:t>单击此处编辑母版标题样式</a:t>
            </a:r>
          </a:p>
        </p:txBody>
      </p:sp>
      <p:sp>
        <p:nvSpPr>
          <p:cNvPr id="322563" name="Rectangle 3"/>
          <p:cNvSpPr>
            <a:spLocks noGrp="1" noRot="1" noChangeArrowheads="1"/>
          </p:cNvSpPr>
          <p:nvPr>
            <p:ph type="subTitle" idx="1"/>
          </p:nvPr>
        </p:nvSpPr>
        <p:spPr>
          <a:xfrm>
            <a:off x="3962400" y="3657600"/>
            <a:ext cx="4572000" cy="16764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7" name="Rectangle 4"/>
          <p:cNvSpPr>
            <a:spLocks noGrp="1" noChangeArrowheads="1"/>
          </p:cNvSpPr>
          <p:nvPr>
            <p:ph type="dt" sz="half" idx="2"/>
          </p:nvPr>
        </p:nvSpPr>
        <p:spPr bwMode="auto">
          <a:xfrm>
            <a:off x="301625" y="6076950"/>
            <a:ext cx="2289175"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Rectangle 5"/>
          <p:cNvSpPr>
            <a:spLocks noGrp="1" noChangeArrowheads="1"/>
          </p:cNvSpPr>
          <p:nvPr>
            <p:ph type="ftr" sz="quarter" idx="3"/>
          </p:nvPr>
        </p:nvSpPr>
        <p:spPr bwMode="auto">
          <a:xfrm>
            <a:off x="3124200" y="6076950"/>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Rectangle 6"/>
          <p:cNvSpPr>
            <a:spLocks noGrp="1" noChangeArrowheads="1"/>
          </p:cNvSpPr>
          <p:nvPr>
            <p:ph type="sldNum" sz="quarter" idx="4"/>
          </p:nvPr>
        </p:nvSpPr>
        <p:spPr bwMode="auto">
          <a:xfrm>
            <a:off x="6553200" y="6076950"/>
            <a:ext cx="2289175"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r"/>
            <a:fld id="{9A0DB2DC-4C9A-4742-B13C-FB6460FD3503}" type="slidenum">
              <a:rPr lang="en-US" altLang="zh-CN" dirty="0"/>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876300"/>
            <a:ext cx="2135187" cy="3365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876300"/>
            <a:ext cx="6256338" cy="3365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表格占位符 2"/>
          <p:cNvSpPr>
            <a:spLocks noGrp="1"/>
          </p:cNvSpPr>
          <p:nvPr>
            <p:ph type="tbl" idx="1"/>
          </p:nvPr>
        </p:nvSpPr>
        <p:spPr>
          <a:xfrm>
            <a:off x="304800" y="1981200"/>
            <a:ext cx="8540750" cy="2260600"/>
          </a:xfrm>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100000"/>
              </a:lnSpc>
              <a:spcBef>
                <a:spcPct val="20000"/>
              </a:spcBef>
              <a:spcAft>
                <a:spcPct val="0"/>
              </a:spcAft>
              <a:buClr>
                <a:srgbClr val="FF0000"/>
              </a:buClr>
              <a:buSzPct val="80000"/>
              <a:buFont typeface="Wingdings" panose="05000000000000000000" pitchFamily="2" charset="2"/>
              <a:buChar char="l"/>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876300"/>
            <a:ext cx="8540750" cy="762000"/>
          </a:xfrm>
        </p:spPr>
        <p:txBody>
          <a:bodyPr/>
          <a:lstStyle/>
          <a:p>
            <a:r>
              <a:rPr lang="zh-CN" altLang="en-US"/>
              <a:t>单击此处编辑母版标题样式</a:t>
            </a:r>
          </a:p>
        </p:txBody>
      </p:sp>
      <p:sp>
        <p:nvSpPr>
          <p:cNvPr id="3" name="内容占位符 2"/>
          <p:cNvSpPr>
            <a:spLocks noGrp="1"/>
          </p:cNvSpPr>
          <p:nvPr>
            <p:ph sz="quarter" idx="1"/>
          </p:nvPr>
        </p:nvSpPr>
        <p:spPr>
          <a:xfrm>
            <a:off x="304800"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1375"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04800"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51375"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876300"/>
            <a:ext cx="8540750" cy="762000"/>
          </a:xfrm>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226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1375" y="19812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1375" y="3187700"/>
            <a:ext cx="4194175" cy="105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8"/>
          <a:stretch>
            <a:fillRect/>
          </a:stretch>
        </p:blipFill>
        <p:spPr>
          <a:xfrm>
            <a:off x="4621201" y="3557403"/>
            <a:ext cx="4366931" cy="2595440"/>
          </a:xfrm>
          <a:prstGeom prst="rect">
            <a:avLst/>
          </a:prstGeom>
        </p:spPr>
      </p:pic>
      <p:sp>
        <p:nvSpPr>
          <p:cNvPr id="2" name="标题 1"/>
          <p:cNvSpPr>
            <a:spLocks noGrp="1"/>
          </p:cNvSpPr>
          <p:nvPr>
            <p:ph type="ctrTitle"/>
            <p:custDataLst>
              <p:tags r:id="rId2"/>
            </p:custDataLst>
          </p:nvPr>
        </p:nvSpPr>
        <p:spPr>
          <a:xfrm>
            <a:off x="628650" y="2108198"/>
            <a:ext cx="5829300" cy="708439"/>
          </a:xfrm>
        </p:spPr>
        <p:txBody>
          <a:bodyPr wrap="square" lIns="90000" tIns="46800" rIns="90000" bIns="46800" anchor="b">
            <a:normAutofit/>
          </a:bodyPr>
          <a:lstStyle>
            <a:lvl1pPr algn="l">
              <a:defRPr sz="2475">
                <a:solidFill>
                  <a:schemeClr val="accent6"/>
                </a:solidFill>
              </a:defRPr>
            </a:lvl1pPr>
          </a:lstStyle>
          <a:p>
            <a:r>
              <a:rPr lang="zh-CN" altLang="en-US" dirty="0"/>
              <a:t>单击此处编辑母版标题样式</a:t>
            </a:r>
          </a:p>
        </p:txBody>
      </p:sp>
      <p:sp>
        <p:nvSpPr>
          <p:cNvPr id="3" name="副标题 2"/>
          <p:cNvSpPr>
            <a:spLocks noGrp="1"/>
          </p:cNvSpPr>
          <p:nvPr>
            <p:ph type="subTitle" idx="1"/>
            <p:custDataLst>
              <p:tags r:id="rId3"/>
            </p:custDataLst>
          </p:nvPr>
        </p:nvSpPr>
        <p:spPr>
          <a:xfrm>
            <a:off x="628650" y="3071796"/>
            <a:ext cx="5829300" cy="570602"/>
          </a:xfrm>
        </p:spPr>
        <p:txBody>
          <a:bodyPr wrap="square" lIns="90000" tIns="46800" rIns="90000" bIns="46800">
            <a:normAutofit/>
          </a:bodyPr>
          <a:lstStyle>
            <a:lvl1pPr marL="0" indent="0" algn="l">
              <a:buNone/>
              <a:defRPr sz="1125">
                <a:solidFill>
                  <a:schemeClr val="accent6"/>
                </a:solidFill>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dirty="0"/>
              <a:t>单击此处编辑母版副标题样式</a:t>
            </a:r>
          </a:p>
        </p:txBody>
      </p:sp>
      <p:sp>
        <p:nvSpPr>
          <p:cNvPr id="4" name="日期占位符 3"/>
          <p:cNvSpPr>
            <a:spLocks noGrp="1"/>
          </p:cNvSpPr>
          <p:nvPr>
            <p:ph type="dt" sz="half" idx="10"/>
            <p:custDataLst>
              <p:tags r:id="rId4"/>
            </p:custDataLst>
          </p:nvPr>
        </p:nvSpPr>
        <p:spPr>
          <a:xfrm>
            <a:off x="628650" y="6401991"/>
            <a:ext cx="2057400" cy="273844"/>
          </a:xfrm>
        </p:spPr>
        <p:txBody>
          <a:bodyPr/>
          <a:lstStyle/>
          <a:p>
            <a:fld id="{89DFA5F8-3355-465E-A68C-099EA57D8F58}" type="datetimeFigureOut">
              <a:rPr lang="zh-CN" altLang="en-US" smtClean="0"/>
              <a:t>2024/9/5</a:t>
            </a:fld>
            <a:endParaRPr lang="zh-CN" altLang="en-US"/>
          </a:p>
        </p:txBody>
      </p:sp>
      <p:sp>
        <p:nvSpPr>
          <p:cNvPr id="5" name="页脚占位符 4"/>
          <p:cNvSpPr>
            <a:spLocks noGrp="1"/>
          </p:cNvSpPr>
          <p:nvPr>
            <p:ph type="ftr" sz="quarter" idx="11"/>
            <p:custDataLst>
              <p:tags r:id="rId5"/>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a:xfrm>
            <a:off x="628650" y="2369542"/>
            <a:ext cx="78867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5" name="页脚占位符 4"/>
          <p:cNvSpPr>
            <a:spLocks noGrp="1"/>
          </p:cNvSpPr>
          <p:nvPr>
            <p:ph type="ftr" sz="quarter" idx="11"/>
            <p:custDataLst>
              <p:tags r:id="rId4"/>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椭圆 6"/>
          <p:cNvSpPr/>
          <p:nvPr>
            <p:custDataLst>
              <p:tags r:id="rId1"/>
            </p:custDataLst>
          </p:nvPr>
        </p:nvSpPr>
        <p:spPr>
          <a:xfrm>
            <a:off x="2682282" y="2439147"/>
            <a:ext cx="1403791" cy="1403791"/>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椭圆 7"/>
          <p:cNvSpPr/>
          <p:nvPr>
            <p:custDataLst>
              <p:tags r:id="rId2"/>
            </p:custDataLst>
          </p:nvPr>
        </p:nvSpPr>
        <p:spPr>
          <a:xfrm>
            <a:off x="2736274" y="2493668"/>
            <a:ext cx="1295807" cy="1295807"/>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accent6"/>
              </a:solidFill>
            </a:endParaRPr>
          </a:p>
        </p:txBody>
      </p:sp>
      <p:sp>
        <p:nvSpPr>
          <p:cNvPr id="9" name="矩形 2"/>
          <p:cNvSpPr/>
          <p:nvPr>
            <p:custDataLst>
              <p:tags r:id="rId3"/>
            </p:custDataLst>
          </p:nvPr>
        </p:nvSpPr>
        <p:spPr>
          <a:xfrm>
            <a:off x="3728225" y="2479455"/>
            <a:ext cx="5415775" cy="1369242"/>
          </a:xfrm>
          <a:custGeom>
            <a:avLst/>
            <a:gdLst>
              <a:gd name="connsiteX0" fmla="*/ 0 w 6097587"/>
              <a:gd name="connsiteY0" fmla="*/ 0 h 1872208"/>
              <a:gd name="connsiteX1" fmla="*/ 6097587 w 6097587"/>
              <a:gd name="connsiteY1" fmla="*/ 0 h 1872208"/>
              <a:gd name="connsiteX2" fmla="*/ 6097587 w 6097587"/>
              <a:gd name="connsiteY2" fmla="*/ 1872208 h 1872208"/>
              <a:gd name="connsiteX3" fmla="*/ 0 w 6097587"/>
              <a:gd name="connsiteY3" fmla="*/ 1872208 h 1872208"/>
              <a:gd name="connsiteX4" fmla="*/ 0 w 6097587"/>
              <a:gd name="connsiteY4" fmla="*/ 0 h 1872208"/>
              <a:gd name="connsiteX0-1" fmla="*/ 617 w 6098204"/>
              <a:gd name="connsiteY0-2" fmla="*/ 0 h 1872208"/>
              <a:gd name="connsiteX1-3" fmla="*/ 6098204 w 6098204"/>
              <a:gd name="connsiteY1-4" fmla="*/ 0 h 1872208"/>
              <a:gd name="connsiteX2-5" fmla="*/ 6098204 w 6098204"/>
              <a:gd name="connsiteY2-6" fmla="*/ 1872208 h 1872208"/>
              <a:gd name="connsiteX3-7" fmla="*/ 617 w 6098204"/>
              <a:gd name="connsiteY3-8" fmla="*/ 1872208 h 1872208"/>
              <a:gd name="connsiteX4-9" fmla="*/ 0 w 6098204"/>
              <a:gd name="connsiteY4-10" fmla="*/ 922922 h 1872208"/>
              <a:gd name="connsiteX5" fmla="*/ 617 w 6098204"/>
              <a:gd name="connsiteY5" fmla="*/ 0 h 1872208"/>
              <a:gd name="connsiteX0-11" fmla="*/ 617 w 6098204"/>
              <a:gd name="connsiteY0-12" fmla="*/ 0 h 1872208"/>
              <a:gd name="connsiteX1-13" fmla="*/ 6098204 w 6098204"/>
              <a:gd name="connsiteY1-14" fmla="*/ 0 h 1872208"/>
              <a:gd name="connsiteX2-15" fmla="*/ 6098204 w 6098204"/>
              <a:gd name="connsiteY2-16" fmla="*/ 1872208 h 1872208"/>
              <a:gd name="connsiteX3-17" fmla="*/ 617 w 6098204"/>
              <a:gd name="connsiteY3-18" fmla="*/ 1872208 h 1872208"/>
              <a:gd name="connsiteX4-19" fmla="*/ 0 w 6098204"/>
              <a:gd name="connsiteY4-20" fmla="*/ 922922 h 1872208"/>
              <a:gd name="connsiteX5-21" fmla="*/ 617 w 6098204"/>
              <a:gd name="connsiteY5-22" fmla="*/ 0 h 1872208"/>
              <a:gd name="connsiteX0-23" fmla="*/ 1 w 6097588"/>
              <a:gd name="connsiteY0-24" fmla="*/ 0 h 1872208"/>
              <a:gd name="connsiteX1-25" fmla="*/ 6097588 w 6097588"/>
              <a:gd name="connsiteY1-26" fmla="*/ 0 h 1872208"/>
              <a:gd name="connsiteX2-27" fmla="*/ 6097588 w 6097588"/>
              <a:gd name="connsiteY2-28" fmla="*/ 1872208 h 1872208"/>
              <a:gd name="connsiteX3-29" fmla="*/ 1 w 6097588"/>
              <a:gd name="connsiteY3-30" fmla="*/ 1872208 h 1872208"/>
              <a:gd name="connsiteX4-31" fmla="*/ 665132 w 6097588"/>
              <a:gd name="connsiteY4-32" fmla="*/ 987090 h 1872208"/>
              <a:gd name="connsiteX5-33" fmla="*/ 1 w 6097588"/>
              <a:gd name="connsiteY5-34" fmla="*/ 0 h 1872208"/>
              <a:gd name="connsiteX0-35" fmla="*/ 0 w 6097587"/>
              <a:gd name="connsiteY0-36" fmla="*/ 0 h 1872208"/>
              <a:gd name="connsiteX1-37" fmla="*/ 6097587 w 6097587"/>
              <a:gd name="connsiteY1-38" fmla="*/ 0 h 1872208"/>
              <a:gd name="connsiteX2-39" fmla="*/ 6097587 w 6097587"/>
              <a:gd name="connsiteY2-40" fmla="*/ 1872208 h 1872208"/>
              <a:gd name="connsiteX3-41" fmla="*/ 0 w 6097587"/>
              <a:gd name="connsiteY3-42" fmla="*/ 1872208 h 1872208"/>
              <a:gd name="connsiteX4-43" fmla="*/ 665131 w 6097587"/>
              <a:gd name="connsiteY4-44" fmla="*/ 987090 h 1872208"/>
              <a:gd name="connsiteX5-45" fmla="*/ 0 w 6097587"/>
              <a:gd name="connsiteY5-46" fmla="*/ 0 h 1872208"/>
              <a:gd name="connsiteX0-47" fmla="*/ 0 w 6097587"/>
              <a:gd name="connsiteY0-48" fmla="*/ 0 h 1872208"/>
              <a:gd name="connsiteX1-49" fmla="*/ 6097587 w 6097587"/>
              <a:gd name="connsiteY1-50" fmla="*/ 0 h 1872208"/>
              <a:gd name="connsiteX2-51" fmla="*/ 6097587 w 6097587"/>
              <a:gd name="connsiteY2-52" fmla="*/ 1872208 h 1872208"/>
              <a:gd name="connsiteX3-53" fmla="*/ 0 w 6097587"/>
              <a:gd name="connsiteY3-54" fmla="*/ 1872208 h 1872208"/>
              <a:gd name="connsiteX4-55" fmla="*/ 649089 w 6097587"/>
              <a:gd name="connsiteY4-56" fmla="*/ 963027 h 1872208"/>
              <a:gd name="connsiteX5-57" fmla="*/ 0 w 6097587"/>
              <a:gd name="connsiteY5-58" fmla="*/ 0 h 1872208"/>
              <a:gd name="connsiteX0-59" fmla="*/ 0 w 6097587"/>
              <a:gd name="connsiteY0-60" fmla="*/ 0 h 1872208"/>
              <a:gd name="connsiteX1-61" fmla="*/ 6097587 w 6097587"/>
              <a:gd name="connsiteY1-62" fmla="*/ 0 h 1872208"/>
              <a:gd name="connsiteX2-63" fmla="*/ 6097587 w 6097587"/>
              <a:gd name="connsiteY2-64" fmla="*/ 1872208 h 1872208"/>
              <a:gd name="connsiteX3-65" fmla="*/ 0 w 6097587"/>
              <a:gd name="connsiteY3-66" fmla="*/ 1872208 h 1872208"/>
              <a:gd name="connsiteX4-67" fmla="*/ 649089 w 6097587"/>
              <a:gd name="connsiteY4-68" fmla="*/ 963027 h 1872208"/>
              <a:gd name="connsiteX5-69" fmla="*/ 0 w 6097587"/>
              <a:gd name="connsiteY5-70" fmla="*/ 0 h 1872208"/>
              <a:gd name="connsiteX0-71" fmla="*/ 0 w 6097587"/>
              <a:gd name="connsiteY0-72" fmla="*/ 0 h 1872208"/>
              <a:gd name="connsiteX1-73" fmla="*/ 6097587 w 6097587"/>
              <a:gd name="connsiteY1-74" fmla="*/ 0 h 1872208"/>
              <a:gd name="connsiteX2-75" fmla="*/ 6097587 w 6097587"/>
              <a:gd name="connsiteY2-76" fmla="*/ 1872208 h 1872208"/>
              <a:gd name="connsiteX3-77" fmla="*/ 0 w 6097587"/>
              <a:gd name="connsiteY3-78" fmla="*/ 1872208 h 1872208"/>
              <a:gd name="connsiteX4-79" fmla="*/ 649089 w 6097587"/>
              <a:gd name="connsiteY4-80" fmla="*/ 963027 h 1872208"/>
              <a:gd name="connsiteX5-81" fmla="*/ 0 w 6097587"/>
              <a:gd name="connsiteY5-82" fmla="*/ 0 h 1872208"/>
              <a:gd name="connsiteX0-83" fmla="*/ 0 w 6097587"/>
              <a:gd name="connsiteY0-84" fmla="*/ 0 h 1872208"/>
              <a:gd name="connsiteX1-85" fmla="*/ 6097587 w 6097587"/>
              <a:gd name="connsiteY1-86" fmla="*/ 0 h 1872208"/>
              <a:gd name="connsiteX2-87" fmla="*/ 6097587 w 6097587"/>
              <a:gd name="connsiteY2-88" fmla="*/ 1872208 h 1872208"/>
              <a:gd name="connsiteX3-89" fmla="*/ 0 w 6097587"/>
              <a:gd name="connsiteY3-90" fmla="*/ 1872208 h 1872208"/>
              <a:gd name="connsiteX4-91" fmla="*/ 649089 w 6097587"/>
              <a:gd name="connsiteY4-92" fmla="*/ 963027 h 1872208"/>
              <a:gd name="connsiteX5-93" fmla="*/ 0 w 6097587"/>
              <a:gd name="connsiteY5-94" fmla="*/ 0 h 1872208"/>
              <a:gd name="connsiteX0-95" fmla="*/ 0 w 6097587"/>
              <a:gd name="connsiteY0-96" fmla="*/ 0 h 1872208"/>
              <a:gd name="connsiteX1-97" fmla="*/ 6097587 w 6097587"/>
              <a:gd name="connsiteY1-98" fmla="*/ 0 h 1872208"/>
              <a:gd name="connsiteX2-99" fmla="*/ 6097587 w 6097587"/>
              <a:gd name="connsiteY2-100" fmla="*/ 1872208 h 1872208"/>
              <a:gd name="connsiteX3-101" fmla="*/ 0 w 6097587"/>
              <a:gd name="connsiteY3-102" fmla="*/ 1872208 h 1872208"/>
              <a:gd name="connsiteX4-103" fmla="*/ 649089 w 6097587"/>
              <a:gd name="connsiteY4-104" fmla="*/ 963027 h 1872208"/>
              <a:gd name="connsiteX5-105" fmla="*/ 0 w 6097587"/>
              <a:gd name="connsiteY5-106" fmla="*/ 0 h 1872208"/>
              <a:gd name="connsiteX0-107" fmla="*/ 21125 w 6097587"/>
              <a:gd name="connsiteY0-108" fmla="*/ 0 h 1872208"/>
              <a:gd name="connsiteX1-109" fmla="*/ 6097587 w 6097587"/>
              <a:gd name="connsiteY1-110" fmla="*/ 0 h 1872208"/>
              <a:gd name="connsiteX2-111" fmla="*/ 6097587 w 6097587"/>
              <a:gd name="connsiteY2-112" fmla="*/ 1872208 h 1872208"/>
              <a:gd name="connsiteX3-113" fmla="*/ 0 w 6097587"/>
              <a:gd name="connsiteY3-114" fmla="*/ 1872208 h 1872208"/>
              <a:gd name="connsiteX4-115" fmla="*/ 649089 w 6097587"/>
              <a:gd name="connsiteY4-116" fmla="*/ 963027 h 1872208"/>
              <a:gd name="connsiteX5-117" fmla="*/ 21125 w 6097587"/>
              <a:gd name="connsiteY5-118" fmla="*/ 0 h 1872208"/>
              <a:gd name="connsiteX0-119" fmla="*/ 45268 w 6097587"/>
              <a:gd name="connsiteY0-120" fmla="*/ 0 h 1875225"/>
              <a:gd name="connsiteX1-121" fmla="*/ 6097587 w 6097587"/>
              <a:gd name="connsiteY1-122" fmla="*/ 3017 h 1875225"/>
              <a:gd name="connsiteX2-123" fmla="*/ 6097587 w 6097587"/>
              <a:gd name="connsiteY2-124" fmla="*/ 1875225 h 1875225"/>
              <a:gd name="connsiteX3-125" fmla="*/ 0 w 6097587"/>
              <a:gd name="connsiteY3-126" fmla="*/ 1875225 h 1875225"/>
              <a:gd name="connsiteX4-127" fmla="*/ 649089 w 6097587"/>
              <a:gd name="connsiteY4-128" fmla="*/ 966044 h 1875225"/>
              <a:gd name="connsiteX5-129" fmla="*/ 45268 w 6097587"/>
              <a:gd name="connsiteY5-130" fmla="*/ 0 h 1875225"/>
              <a:gd name="connsiteX0-131" fmla="*/ 45268 w 6097587"/>
              <a:gd name="connsiteY0-132" fmla="*/ 0 h 1875225"/>
              <a:gd name="connsiteX1-133" fmla="*/ 6097587 w 6097587"/>
              <a:gd name="connsiteY1-134" fmla="*/ 3017 h 1875225"/>
              <a:gd name="connsiteX2-135" fmla="*/ 6097587 w 6097587"/>
              <a:gd name="connsiteY2-136" fmla="*/ 1875225 h 1875225"/>
              <a:gd name="connsiteX3-137" fmla="*/ 0 w 6097587"/>
              <a:gd name="connsiteY3-138" fmla="*/ 1875225 h 1875225"/>
              <a:gd name="connsiteX4-139" fmla="*/ 649089 w 6097587"/>
              <a:gd name="connsiteY4-140" fmla="*/ 966044 h 1875225"/>
              <a:gd name="connsiteX5-141" fmla="*/ 45268 w 6097587"/>
              <a:gd name="connsiteY5-142" fmla="*/ 0 h 1875225"/>
              <a:gd name="connsiteX0-143" fmla="*/ 0 w 6052319"/>
              <a:gd name="connsiteY0-144" fmla="*/ 0 h 1875225"/>
              <a:gd name="connsiteX1-145" fmla="*/ 6052319 w 6052319"/>
              <a:gd name="connsiteY1-146" fmla="*/ 3017 h 1875225"/>
              <a:gd name="connsiteX2-147" fmla="*/ 6052319 w 6052319"/>
              <a:gd name="connsiteY2-148" fmla="*/ 1875225 h 1875225"/>
              <a:gd name="connsiteX3-149" fmla="*/ 18106 w 6052319"/>
              <a:gd name="connsiteY3-150" fmla="*/ 1872207 h 1875225"/>
              <a:gd name="connsiteX4-151" fmla="*/ 603821 w 6052319"/>
              <a:gd name="connsiteY4-152" fmla="*/ 966044 h 1875225"/>
              <a:gd name="connsiteX5-153" fmla="*/ 0 w 6052319"/>
              <a:gd name="connsiteY5-154" fmla="*/ 0 h 1875225"/>
              <a:gd name="connsiteX0-155" fmla="*/ 0 w 6052319"/>
              <a:gd name="connsiteY0-156" fmla="*/ 0 h 1875225"/>
              <a:gd name="connsiteX1-157" fmla="*/ 6052319 w 6052319"/>
              <a:gd name="connsiteY1-158" fmla="*/ 3017 h 1875225"/>
              <a:gd name="connsiteX2-159" fmla="*/ 6052319 w 6052319"/>
              <a:gd name="connsiteY2-160" fmla="*/ 1875225 h 1875225"/>
              <a:gd name="connsiteX3-161" fmla="*/ 18106 w 6052319"/>
              <a:gd name="connsiteY3-162" fmla="*/ 1872207 h 1875225"/>
              <a:gd name="connsiteX4-163" fmla="*/ 603821 w 6052319"/>
              <a:gd name="connsiteY4-164" fmla="*/ 966044 h 1875225"/>
              <a:gd name="connsiteX5-165" fmla="*/ 0 w 6052319"/>
              <a:gd name="connsiteY5-166" fmla="*/ 0 h 1875225"/>
              <a:gd name="connsiteX0-167" fmla="*/ 0 w 6777029"/>
              <a:gd name="connsiteY0-168" fmla="*/ 1847 h 1877072"/>
              <a:gd name="connsiteX1-169" fmla="*/ 6777029 w 6777029"/>
              <a:gd name="connsiteY1-170" fmla="*/ 0 h 1877072"/>
              <a:gd name="connsiteX2-171" fmla="*/ 6052319 w 6777029"/>
              <a:gd name="connsiteY2-172" fmla="*/ 1877072 h 1877072"/>
              <a:gd name="connsiteX3-173" fmla="*/ 18106 w 6777029"/>
              <a:gd name="connsiteY3-174" fmla="*/ 1874054 h 1877072"/>
              <a:gd name="connsiteX4-175" fmla="*/ 603821 w 6777029"/>
              <a:gd name="connsiteY4-176" fmla="*/ 967891 h 1877072"/>
              <a:gd name="connsiteX5-177" fmla="*/ 0 w 6777029"/>
              <a:gd name="connsiteY5-178" fmla="*/ 1847 h 1877072"/>
              <a:gd name="connsiteX0-179" fmla="*/ 0 w 6781893"/>
              <a:gd name="connsiteY0-180" fmla="*/ 1847 h 1881936"/>
              <a:gd name="connsiteX1-181" fmla="*/ 6777029 w 6781893"/>
              <a:gd name="connsiteY1-182" fmla="*/ 0 h 1881936"/>
              <a:gd name="connsiteX2-183" fmla="*/ 6781893 w 6781893"/>
              <a:gd name="connsiteY2-184" fmla="*/ 1881936 h 1881936"/>
              <a:gd name="connsiteX3-185" fmla="*/ 18106 w 6781893"/>
              <a:gd name="connsiteY3-186" fmla="*/ 1874054 h 1881936"/>
              <a:gd name="connsiteX4-187" fmla="*/ 603821 w 6781893"/>
              <a:gd name="connsiteY4-188" fmla="*/ 967891 h 1881936"/>
              <a:gd name="connsiteX5-189" fmla="*/ 0 w 6781893"/>
              <a:gd name="connsiteY5-190" fmla="*/ 1847 h 1881936"/>
              <a:gd name="connsiteX0-191" fmla="*/ 0 w 6781893"/>
              <a:gd name="connsiteY0-192" fmla="*/ 1847 h 1881936"/>
              <a:gd name="connsiteX1-193" fmla="*/ 6777029 w 6781893"/>
              <a:gd name="connsiteY1-194" fmla="*/ 0 h 1881936"/>
              <a:gd name="connsiteX2-195" fmla="*/ 6781893 w 6781893"/>
              <a:gd name="connsiteY2-196" fmla="*/ 1881936 h 1881936"/>
              <a:gd name="connsiteX3-197" fmla="*/ 43388 w 6781893"/>
              <a:gd name="connsiteY3-198" fmla="*/ 1874054 h 1881936"/>
              <a:gd name="connsiteX4-199" fmla="*/ 603821 w 6781893"/>
              <a:gd name="connsiteY4-200" fmla="*/ 967891 h 1881936"/>
              <a:gd name="connsiteX5-201" fmla="*/ 0 w 6781893"/>
              <a:gd name="connsiteY5-202" fmla="*/ 1847 h 1881936"/>
              <a:gd name="connsiteX0-203" fmla="*/ 0 w 6781893"/>
              <a:gd name="connsiteY0-204" fmla="*/ 1847 h 1881936"/>
              <a:gd name="connsiteX1-205" fmla="*/ 6777029 w 6781893"/>
              <a:gd name="connsiteY1-206" fmla="*/ 0 h 1881936"/>
              <a:gd name="connsiteX2-207" fmla="*/ 6781893 w 6781893"/>
              <a:gd name="connsiteY2-208" fmla="*/ 1881936 h 1881936"/>
              <a:gd name="connsiteX3-209" fmla="*/ 43388 w 6781893"/>
              <a:gd name="connsiteY3-210" fmla="*/ 1874054 h 1881936"/>
              <a:gd name="connsiteX4-211" fmla="*/ 603821 w 6781893"/>
              <a:gd name="connsiteY4-212" fmla="*/ 967891 h 1881936"/>
              <a:gd name="connsiteX5-213" fmla="*/ 0 w 6781893"/>
              <a:gd name="connsiteY5-214" fmla="*/ 1847 h 1881936"/>
              <a:gd name="connsiteX0-215" fmla="*/ 0 w 7456652"/>
              <a:gd name="connsiteY0-216" fmla="*/ 0 h 1880089"/>
              <a:gd name="connsiteX1-217" fmla="*/ 7456650 w 7456652"/>
              <a:gd name="connsiteY1-218" fmla="*/ 4331 h 1880089"/>
              <a:gd name="connsiteX2-219" fmla="*/ 6781893 w 7456652"/>
              <a:gd name="connsiteY2-220" fmla="*/ 1880089 h 1880089"/>
              <a:gd name="connsiteX3-221" fmla="*/ 43388 w 7456652"/>
              <a:gd name="connsiteY3-222" fmla="*/ 1872207 h 1880089"/>
              <a:gd name="connsiteX4-223" fmla="*/ 603821 w 7456652"/>
              <a:gd name="connsiteY4-224" fmla="*/ 966044 h 1880089"/>
              <a:gd name="connsiteX5-225" fmla="*/ 0 w 7456652"/>
              <a:gd name="connsiteY5-226" fmla="*/ 0 h 1880089"/>
              <a:gd name="connsiteX0-227" fmla="*/ 0 w 7456659"/>
              <a:gd name="connsiteY0-228" fmla="*/ 0 h 1886267"/>
              <a:gd name="connsiteX1-229" fmla="*/ 7456650 w 7456659"/>
              <a:gd name="connsiteY1-230" fmla="*/ 4331 h 1886267"/>
              <a:gd name="connsiteX2-231" fmla="*/ 7263807 w 7456659"/>
              <a:gd name="connsiteY2-232" fmla="*/ 1886267 h 1886267"/>
              <a:gd name="connsiteX3-233" fmla="*/ 43388 w 7456659"/>
              <a:gd name="connsiteY3-234" fmla="*/ 1872207 h 1886267"/>
              <a:gd name="connsiteX4-235" fmla="*/ 603821 w 7456659"/>
              <a:gd name="connsiteY4-236" fmla="*/ 966044 h 1886267"/>
              <a:gd name="connsiteX5-237" fmla="*/ 0 w 7456659"/>
              <a:gd name="connsiteY5-238" fmla="*/ 0 h 1886267"/>
              <a:gd name="connsiteX0-239" fmla="*/ 0 w 7263807"/>
              <a:gd name="connsiteY0-240" fmla="*/ 0 h 1886267"/>
              <a:gd name="connsiteX1-241" fmla="*/ 7252764 w 7263807"/>
              <a:gd name="connsiteY1-242" fmla="*/ 16688 h 1886267"/>
              <a:gd name="connsiteX2-243" fmla="*/ 7263807 w 7263807"/>
              <a:gd name="connsiteY2-244" fmla="*/ 1886267 h 1886267"/>
              <a:gd name="connsiteX3-245" fmla="*/ 43388 w 7263807"/>
              <a:gd name="connsiteY3-246" fmla="*/ 1872207 h 1886267"/>
              <a:gd name="connsiteX4-247" fmla="*/ 603821 w 7263807"/>
              <a:gd name="connsiteY4-248" fmla="*/ 966044 h 1886267"/>
              <a:gd name="connsiteX5-249" fmla="*/ 0 w 7263807"/>
              <a:gd name="connsiteY5-250" fmla="*/ 0 h 1886267"/>
              <a:gd name="connsiteX0-251" fmla="*/ 0 w 7263807"/>
              <a:gd name="connsiteY0-252" fmla="*/ 0 h 1886267"/>
              <a:gd name="connsiteX1-253" fmla="*/ 7252764 w 7263807"/>
              <a:gd name="connsiteY1-254" fmla="*/ 16688 h 1886267"/>
              <a:gd name="connsiteX2-255" fmla="*/ 7263807 w 7263807"/>
              <a:gd name="connsiteY2-256" fmla="*/ 1886267 h 1886267"/>
              <a:gd name="connsiteX3-257" fmla="*/ 66834 w 7263807"/>
              <a:gd name="connsiteY3-258" fmla="*/ 1872207 h 1886267"/>
              <a:gd name="connsiteX4-259" fmla="*/ 603821 w 7263807"/>
              <a:gd name="connsiteY4-260" fmla="*/ 966044 h 1886267"/>
              <a:gd name="connsiteX5-261" fmla="*/ 0 w 7263807"/>
              <a:gd name="connsiteY5-262" fmla="*/ 0 h 1886267"/>
              <a:gd name="connsiteX0-263" fmla="*/ 5556 w 7269363"/>
              <a:gd name="connsiteY0-264" fmla="*/ 0 h 1886267"/>
              <a:gd name="connsiteX1-265" fmla="*/ 7258320 w 7269363"/>
              <a:gd name="connsiteY1-266" fmla="*/ 16688 h 1886267"/>
              <a:gd name="connsiteX2-267" fmla="*/ 7269363 w 7269363"/>
              <a:gd name="connsiteY2-268" fmla="*/ 1886267 h 1886267"/>
              <a:gd name="connsiteX3-269" fmla="*/ 0 w 7269363"/>
              <a:gd name="connsiteY3-270" fmla="*/ 1876142 h 1886267"/>
              <a:gd name="connsiteX4-271" fmla="*/ 609377 w 7269363"/>
              <a:gd name="connsiteY4-272" fmla="*/ 966044 h 1886267"/>
              <a:gd name="connsiteX5-273" fmla="*/ 5556 w 7269363"/>
              <a:gd name="connsiteY5-274" fmla="*/ 0 h 1886267"/>
              <a:gd name="connsiteX0-275" fmla="*/ 5556 w 7269363"/>
              <a:gd name="connsiteY0-276" fmla="*/ 0 h 1886267"/>
              <a:gd name="connsiteX1-277" fmla="*/ 7258320 w 7269363"/>
              <a:gd name="connsiteY1-278" fmla="*/ 16688 h 1886267"/>
              <a:gd name="connsiteX2-279" fmla="*/ 7269363 w 7269363"/>
              <a:gd name="connsiteY2-280" fmla="*/ 1886267 h 1886267"/>
              <a:gd name="connsiteX3-281" fmla="*/ 0 w 7269363"/>
              <a:gd name="connsiteY3-282" fmla="*/ 1876142 h 1886267"/>
              <a:gd name="connsiteX4-283" fmla="*/ 571277 w 7269363"/>
              <a:gd name="connsiteY4-284" fmla="*/ 973915 h 1886267"/>
              <a:gd name="connsiteX5-285" fmla="*/ 5556 w 7269363"/>
              <a:gd name="connsiteY5-286" fmla="*/ 0 h 1886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269363" h="1886267">
                <a:moveTo>
                  <a:pt x="5556" y="0"/>
                </a:moveTo>
                <a:lnTo>
                  <a:pt x="7258320" y="16688"/>
                </a:lnTo>
                <a:cubicBezTo>
                  <a:pt x="7259941" y="644000"/>
                  <a:pt x="7267742" y="1258955"/>
                  <a:pt x="7269363" y="1886267"/>
                </a:cubicBezTo>
                <a:lnTo>
                  <a:pt x="0" y="1876142"/>
                </a:lnTo>
                <a:cubicBezTo>
                  <a:pt x="411803" y="1636152"/>
                  <a:pt x="571483" y="1290344"/>
                  <a:pt x="571277" y="973915"/>
                </a:cubicBezTo>
                <a:cubicBezTo>
                  <a:pt x="571483" y="666274"/>
                  <a:pt x="512912" y="229377"/>
                  <a:pt x="55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10" name="图片 9"/>
          <p:cNvPicPr>
            <a:picLocks noChangeAspect="1"/>
          </p:cNvPicPr>
          <p:nvPr>
            <p:custDataLst>
              <p:tags r:id="rId4"/>
            </p:custDataLst>
          </p:nvPr>
        </p:nvPicPr>
        <p:blipFill>
          <a:blip r:embed="rId10"/>
          <a:stretch>
            <a:fillRect/>
          </a:stretch>
        </p:blipFill>
        <p:spPr>
          <a:xfrm>
            <a:off x="166189" y="3828213"/>
            <a:ext cx="3969938" cy="2359490"/>
          </a:xfrm>
          <a:prstGeom prst="rect">
            <a:avLst/>
          </a:prstGeom>
        </p:spPr>
      </p:pic>
      <p:sp>
        <p:nvSpPr>
          <p:cNvPr id="2" name="标题 1"/>
          <p:cNvSpPr>
            <a:spLocks noGrp="1"/>
          </p:cNvSpPr>
          <p:nvPr>
            <p:ph type="title" hasCustomPrompt="1"/>
            <p:custDataLst>
              <p:tags r:id="rId5"/>
            </p:custDataLst>
          </p:nvPr>
        </p:nvSpPr>
        <p:spPr>
          <a:xfrm>
            <a:off x="4341180" y="2698712"/>
            <a:ext cx="4654118" cy="907379"/>
          </a:xfrm>
        </p:spPr>
        <p:txBody>
          <a:bodyPr anchor="ctr">
            <a:normAutofit/>
          </a:bodyPr>
          <a:lstStyle>
            <a:lvl1pPr algn="ctr">
              <a:defRPr sz="2250">
                <a:solidFill>
                  <a:schemeClr val="accent6"/>
                </a:solidFill>
              </a:defRPr>
            </a:lvl1pPr>
          </a:lstStyle>
          <a:p>
            <a:r>
              <a:rPr lang="zh-CN" altLang="en-US" dirty="0"/>
              <a:t>单击此处编辑标题</a:t>
            </a:r>
          </a:p>
        </p:txBody>
      </p:sp>
      <p:sp>
        <p:nvSpPr>
          <p:cNvPr id="4" name="日期占位符 3"/>
          <p:cNvSpPr>
            <a:spLocks noGrp="1"/>
          </p:cNvSpPr>
          <p:nvPr>
            <p:ph type="dt" sz="half" idx="10"/>
            <p:custDataLst>
              <p:tags r:id="rId6"/>
            </p:custDataLst>
          </p:nvPr>
        </p:nvSpPr>
        <p:spPr>
          <a:xfrm>
            <a:off x="628650" y="6401991"/>
            <a:ext cx="2057400" cy="273844"/>
          </a:xfrm>
        </p:spPr>
        <p:txBody>
          <a:bodyPr/>
          <a:lstStyle/>
          <a:p>
            <a:fld id="{89DFA5F8-3355-465E-A68C-099EA57D8F58}" type="datetimeFigureOut">
              <a:rPr lang="zh-CN" altLang="en-US" smtClean="0"/>
              <a:t>2024/9/5</a:t>
            </a:fld>
            <a:endParaRPr lang="zh-CN" altLang="en-US"/>
          </a:p>
        </p:txBody>
      </p:sp>
      <p:sp>
        <p:nvSpPr>
          <p:cNvPr id="5" name="页脚占位符 4"/>
          <p:cNvSpPr>
            <a:spLocks noGrp="1"/>
          </p:cNvSpPr>
          <p:nvPr>
            <p:ph type="ftr" sz="quarter" idx="11"/>
            <p:custDataLst>
              <p:tags r:id="rId7"/>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8"/>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628650" y="2369542"/>
            <a:ext cx="38862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4629150" y="2369542"/>
            <a:ext cx="3886200" cy="326350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6" name="页脚占位符 5"/>
          <p:cNvSpPr>
            <a:spLocks noGrp="1"/>
          </p:cNvSpPr>
          <p:nvPr>
            <p:ph type="ftr" sz="quarter" idx="11"/>
            <p:custDataLst>
              <p:tags r:id="rId5"/>
            </p:custDataLst>
          </p:nvPr>
        </p:nvSpPr>
        <p:spPr>
          <a:xfrm>
            <a:off x="3028950" y="6401991"/>
            <a:ext cx="3086100" cy="273844"/>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1" y="530820"/>
            <a:ext cx="7886700" cy="994172"/>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629841" y="1847950"/>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629841" y="3062366"/>
            <a:ext cx="3868340" cy="26805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4629150" y="1847950"/>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4629150" y="3062366"/>
            <a:ext cx="3887391" cy="26805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8" name="页脚占位符 7"/>
          <p:cNvSpPr>
            <a:spLocks noGrp="1"/>
          </p:cNvSpPr>
          <p:nvPr>
            <p:ph type="ftr" sz="quarter" idx="11"/>
            <p:custDataLst>
              <p:tags r:id="rId7"/>
            </p:custDataLst>
          </p:nvPr>
        </p:nvSpPr>
        <p:spPr>
          <a:xfrm>
            <a:off x="3028950" y="6401991"/>
            <a:ext cx="3086100" cy="273844"/>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28650" y="6401991"/>
            <a:ext cx="2057400" cy="273844"/>
          </a:xfrm>
        </p:spPr>
        <p:txBody>
          <a:bodyPr/>
          <a:lstStyle/>
          <a:p>
            <a:fld id="{89DFA5F8-3355-465E-A68C-099EA57D8F58}" type="datetimeFigureOut">
              <a:rPr lang="zh-CN" altLang="en-US" smtClean="0"/>
              <a:t>2024/9/5</a:t>
            </a:fld>
            <a:endParaRPr lang="zh-CN" altLang="en-US"/>
          </a:p>
        </p:txBody>
      </p:sp>
      <p:sp>
        <p:nvSpPr>
          <p:cNvPr id="4" name="页脚占位符 3"/>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401991"/>
            <a:ext cx="2057400" cy="273844"/>
          </a:xfrm>
        </p:spPr>
        <p:txBody>
          <a:bodyPr/>
          <a:lstStyle/>
          <a:p>
            <a:fld id="{644D3036-D038-4ABE-9F0E-69061AA000CF}" type="slidenum">
              <a:rPr lang="zh-CN" altLang="en-US" smtClean="0"/>
              <a:t>‹#›</a:t>
            </a:fld>
            <a:endParaRPr lang="zh-CN" altLang="en-US"/>
          </a:p>
        </p:txBody>
      </p:sp>
      <p:sp>
        <p:nvSpPr>
          <p:cNvPr id="7" name="标题 6"/>
          <p:cNvSpPr>
            <a:spLocks noGrp="1"/>
          </p:cNvSpPr>
          <p:nvPr>
            <p:ph type="title"/>
            <p:custDataLst>
              <p:tags r:id="rId4"/>
            </p:custDataLst>
          </p:nvPr>
        </p:nvSpPr>
        <p:spPr>
          <a:xfrm>
            <a:off x="628650" y="530820"/>
            <a:ext cx="7886700" cy="994172"/>
          </a:xfrm>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28650" y="6401991"/>
            <a:ext cx="2057400" cy="273844"/>
          </a:xfrm>
        </p:spPr>
        <p:txBody>
          <a:bodyPr/>
          <a:lstStyle/>
          <a:p>
            <a:fld id="{89DFA5F8-3355-465E-A68C-099EA57D8F58}" type="datetimeFigureOut">
              <a:rPr lang="zh-CN" altLang="en-US" smtClean="0"/>
              <a:t>2024/9/5</a:t>
            </a:fld>
            <a:endParaRPr lang="zh-CN" altLang="en-US"/>
          </a:p>
        </p:txBody>
      </p:sp>
      <p:sp>
        <p:nvSpPr>
          <p:cNvPr id="3" name="页脚占位符 2"/>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6401991"/>
            <a:ext cx="2057400" cy="273844"/>
          </a:xfrm>
        </p:spPr>
        <p:txBody>
          <a:bodyPr/>
          <a:lstStyle/>
          <a:p>
            <a:fld id="{644D3036-D038-4ABE-9F0E-69061AA000C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0" y="657225"/>
            <a:ext cx="3123900" cy="1200150"/>
          </a:xfrm>
        </p:spPr>
        <p:txBody>
          <a:bodyPr anchor="t" anchorCtr="0">
            <a:normAutofit/>
          </a:bodyPr>
          <a:lstStyle>
            <a:lvl1pPr>
              <a:defRPr sz="2025"/>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3888000" y="1132650"/>
            <a:ext cx="4627800" cy="40527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zh-CN" altLang="en-US" dirty="0"/>
          </a:p>
        </p:txBody>
      </p:sp>
      <p:sp>
        <p:nvSpPr>
          <p:cNvPr id="4" name="文本占位符 3"/>
          <p:cNvSpPr>
            <a:spLocks noGrp="1"/>
          </p:cNvSpPr>
          <p:nvPr>
            <p:ph type="body" sz="half" idx="2"/>
            <p:custDataLst>
              <p:tags r:id="rId3"/>
            </p:custDataLst>
          </p:nvPr>
        </p:nvSpPr>
        <p:spPr>
          <a:xfrm>
            <a:off x="629840" y="2533849"/>
            <a:ext cx="3123900" cy="2858691"/>
          </a:xfrm>
        </p:spPr>
        <p:txBody>
          <a:bodyPr>
            <a:normAutofit/>
          </a:bodyPr>
          <a:lstStyle>
            <a:lvl1pPr marL="0" indent="0">
              <a:buNone/>
              <a:defRPr sz="1125"/>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a:xfrm>
            <a:off x="628650" y="6401991"/>
            <a:ext cx="2057400" cy="273844"/>
          </a:xfrm>
        </p:spPr>
        <p:txBody>
          <a:bodyPr/>
          <a:lstStyle/>
          <a:p>
            <a:fld id="{9EFD9D74-47D9-4702-A33C-335B63B48DBF}" type="datetimeFigureOut">
              <a:rPr lang="zh-CN" altLang="en-US" smtClean="0"/>
              <a:t>2024/9/5</a:t>
            </a:fld>
            <a:endParaRPr lang="zh-CN" altLang="en-US" dirty="0"/>
          </a:p>
        </p:txBody>
      </p:sp>
      <p:sp>
        <p:nvSpPr>
          <p:cNvPr id="6" name="页脚占位符 5"/>
          <p:cNvSpPr>
            <a:spLocks noGrp="1"/>
          </p:cNvSpPr>
          <p:nvPr>
            <p:ph type="ftr" sz="quarter" idx="11"/>
            <p:custDataLst>
              <p:tags r:id="rId5"/>
            </p:custDataLst>
          </p:nvPr>
        </p:nvSpPr>
        <p:spPr>
          <a:xfrm>
            <a:off x="3028950" y="6401991"/>
            <a:ext cx="3086100" cy="273844"/>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6457950" y="6401991"/>
            <a:ext cx="2057400" cy="273844"/>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368363" y="1091605"/>
            <a:ext cx="1146987" cy="4358879"/>
          </a:xfrm>
        </p:spPr>
        <p:txBody>
          <a:bodyPr vert="eaVert">
            <a:normAutofit/>
          </a:bodyPr>
          <a:lstStyle>
            <a:lvl1pPr>
              <a:defRPr sz="2025"/>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628650" y="1091605"/>
            <a:ext cx="6659968" cy="4358879"/>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5" name="页脚占位符 4"/>
          <p:cNvSpPr>
            <a:spLocks noGrp="1"/>
          </p:cNvSpPr>
          <p:nvPr>
            <p:ph type="ftr" sz="quarter" idx="11"/>
            <p:custDataLst>
              <p:tags r:id="rId4"/>
            </p:custDataLst>
          </p:nvPr>
        </p:nvSpPr>
        <p:spPr>
          <a:xfrm>
            <a:off x="3028950" y="6401991"/>
            <a:ext cx="3086100" cy="273844"/>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4" name="页脚占位符 3"/>
          <p:cNvSpPr>
            <a:spLocks noGrp="1"/>
          </p:cNvSpPr>
          <p:nvPr>
            <p:ph type="ftr" sz="quarter" idx="11"/>
            <p:custDataLst>
              <p:tags r:id="rId2"/>
            </p:custDataLst>
          </p:nvPr>
        </p:nvSpPr>
        <p:spPr>
          <a:xfrm>
            <a:off x="3028950" y="6401991"/>
            <a:ext cx="3086100" cy="273844"/>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401991"/>
            <a:ext cx="2057400" cy="273844"/>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28650" y="1246414"/>
            <a:ext cx="7886700" cy="416922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7"/>
          <a:stretch>
            <a:fillRect/>
          </a:stretch>
        </p:blipFill>
        <p:spPr>
          <a:xfrm>
            <a:off x="4621201" y="3557403"/>
            <a:ext cx="4366931" cy="2595440"/>
          </a:xfrm>
          <a:prstGeom prst="rect">
            <a:avLst/>
          </a:prstGeom>
        </p:spPr>
      </p:pic>
      <p:sp>
        <p:nvSpPr>
          <p:cNvPr id="2" name="标题 1"/>
          <p:cNvSpPr>
            <a:spLocks noGrp="1"/>
          </p:cNvSpPr>
          <p:nvPr>
            <p:ph type="title"/>
            <p:custDataLst>
              <p:tags r:id="rId2"/>
            </p:custDataLst>
          </p:nvPr>
        </p:nvSpPr>
        <p:spPr>
          <a:xfrm>
            <a:off x="628650" y="2643707"/>
            <a:ext cx="7886700" cy="994172"/>
          </a:xfrm>
        </p:spPr>
        <p:txBody>
          <a:bodyPr vert="horz" lIns="90000" tIns="46800" rIns="90000" bIns="46800" rtlCol="0" anchor="ctr" anchorCtr="0">
            <a:normAutofit/>
          </a:bodyPr>
          <a:lstStyle>
            <a:lvl1pPr marL="0" marR="0" algn="ctr" defTabSz="914400" rtl="0" eaLnBrk="1" fontAlgn="auto" latinLnBrk="0" hangingPunct="1">
              <a:lnSpc>
                <a:spcPct val="120000"/>
              </a:lnSpc>
              <a:buNone/>
              <a:defRPr kumimoji="0" lang="zh-CN" altLang="en-US" sz="2475" b="0" i="0" u="none" strike="noStrike" kern="1200" cap="none" spc="0" normalizeH="0" baseline="0" noProof="1" dirty="0">
                <a:solidFill>
                  <a:schemeClr val="accent6"/>
                </a:solidFill>
                <a:uFillTx/>
                <a:latin typeface="Microsoft YaHei" panose="020B0503020204020204" charset="-122"/>
                <a:ea typeface="Microsoft YaHei" panose="020B0503020204020204" charset="-122"/>
                <a:cs typeface="+mj-cs"/>
                <a:sym typeface="+mn-ea"/>
              </a:defRPr>
            </a:lvl1pPr>
          </a:lstStyle>
          <a:p>
            <a:pPr lvl="0"/>
            <a:r>
              <a:rPr lang="zh-CN" altLang="en-US" dirty="0">
                <a:sym typeface="+mn-ea"/>
              </a:rPr>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t>2024/9/5</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lvl1pPr>
              <a:defRPr>
                <a:latin typeface="Microsoft YaHei" panose="020B0503020204020204" charset="-122"/>
                <a:ea typeface="Microsoft YaHei"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8650" y="530820"/>
            <a:ext cx="7886700" cy="994172"/>
          </a:xfrm>
        </p:spPr>
        <p:txBody>
          <a:bodyPr/>
          <a:lstStyle>
            <a:lvl1pPr>
              <a:defRPr baseline="0">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4" name="页脚占位符 3"/>
          <p:cNvSpPr>
            <a:spLocks noGrp="1"/>
          </p:cNvSpPr>
          <p:nvPr>
            <p:ph type="ftr" sz="quarter" idx="11"/>
            <p:custDataLst>
              <p:tags r:id="rId3"/>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4"/>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600" y="304200"/>
            <a:ext cx="8704800" cy="624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 name="标题 1"/>
          <p:cNvSpPr>
            <a:spLocks noGrp="1"/>
          </p:cNvSpPr>
          <p:nvPr>
            <p:ph type="title" hasCustomPrompt="1"/>
            <p:custDataLst>
              <p:tags r:id="rId2"/>
            </p:custDataLst>
          </p:nvPr>
        </p:nvSpPr>
        <p:spPr>
          <a:xfrm>
            <a:off x="961200" y="1339650"/>
            <a:ext cx="7219800" cy="542700"/>
          </a:xfrm>
        </p:spPr>
        <p:txBody>
          <a:bodyPr anchor="ctr"/>
          <a:lstStyle>
            <a:lvl1pPr>
              <a:defRPr sz="1800" baseline="0">
                <a:solidFill>
                  <a:schemeClr val="tx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960835" y="2594250"/>
            <a:ext cx="7219950" cy="25839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4" name="页脚占位符 3"/>
          <p:cNvSpPr>
            <a:spLocks noGrp="1"/>
          </p:cNvSpPr>
          <p:nvPr>
            <p:ph type="ftr" sz="quarter" idx="11"/>
            <p:custDataLst>
              <p:tags r:id="rId5"/>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2" name="标题 1"/>
          <p:cNvSpPr>
            <a:spLocks noGrp="1"/>
          </p:cNvSpPr>
          <p:nvPr>
            <p:ph type="title" hasCustomPrompt="1"/>
            <p:custDataLst>
              <p:tags r:id="rId2"/>
            </p:custDataLst>
          </p:nvPr>
        </p:nvSpPr>
        <p:spPr>
          <a:xfrm>
            <a:off x="437400" y="880650"/>
            <a:ext cx="2970000" cy="661500"/>
          </a:xfrm>
        </p:spPr>
        <p:txBody>
          <a:bodyPr anchor="ctr"/>
          <a:lstStyle>
            <a:lvl1pPr>
              <a:defRPr sz="2025" baseline="0">
                <a:solidFill>
                  <a:schemeClr val="tx1"/>
                </a:solidFill>
                <a:latin typeface="Arial" panose="020B0604020202020204" pitchFamily="34" charset="0"/>
                <a:ea typeface="Microsoft YaHei"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440100" y="2275650"/>
            <a:ext cx="2967300" cy="30699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3825900" y="1405930"/>
            <a:ext cx="4860000" cy="3815953"/>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r:embed="rId9"/>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2"/>
            </p:custDataLst>
          </p:nvPr>
        </p:nvSpPr>
        <p:spPr>
          <a:xfrm>
            <a:off x="459000" y="859500"/>
            <a:ext cx="8232300" cy="469800"/>
          </a:xfrm>
        </p:spPr>
        <p:txBody>
          <a:bodyPr anchor="ctr"/>
          <a:lstStyle>
            <a:lvl1pPr algn="ctr">
              <a:defRPr sz="2025" baseline="0">
                <a:solidFill>
                  <a:schemeClr val="tx1"/>
                </a:solidFill>
                <a:latin typeface="Arial" panose="020B0604020202020204" pitchFamily="34" charset="0"/>
                <a:ea typeface="Microsoft YaHei"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459000" y="1763100"/>
            <a:ext cx="8231981" cy="621000"/>
          </a:xfrm>
        </p:spPr>
        <p:txBody>
          <a:bodyPr/>
          <a:lstStyle>
            <a:lvl1pPr algn="ct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459581" y="3236850"/>
            <a:ext cx="8224200" cy="25731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9144000" cy="1828799"/>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2"/>
            </p:custDataLst>
          </p:nvPr>
        </p:nvSpPr>
        <p:spPr>
          <a:xfrm>
            <a:off x="453600" y="740250"/>
            <a:ext cx="8232300" cy="423900"/>
          </a:xfrm>
        </p:spPr>
        <p:txBody>
          <a:bodyPr anchor="ctr"/>
          <a:lstStyle>
            <a:lvl1pPr algn="ctr">
              <a:defRPr sz="1800" baseline="0">
                <a:solidFill>
                  <a:schemeClr val="tx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53628" y="2082600"/>
            <a:ext cx="8243100" cy="24084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445500" y="5306850"/>
            <a:ext cx="8251200" cy="7587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r:embed="rId11"/>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91440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2"/>
            </p:custDataLst>
          </p:nvPr>
        </p:nvSpPr>
        <p:spPr>
          <a:xfrm>
            <a:off x="434700" y="292846"/>
            <a:ext cx="8278200" cy="331473"/>
          </a:xfrm>
        </p:spPr>
        <p:txBody>
          <a:bodyPr/>
          <a:lstStyle>
            <a:lvl1pPr>
              <a:defRPr baseline="0">
                <a:solidFill>
                  <a:schemeClr val="tx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34700" y="2025000"/>
            <a:ext cx="4006800" cy="21708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4681800" y="2025000"/>
            <a:ext cx="4025700" cy="2170800"/>
          </a:xfrm>
        </p:spPr>
        <p:txBody>
          <a:bodyPr/>
          <a:lstStyle>
            <a:lvl1pPr>
              <a:defRPr baseline="0">
                <a:solidFill>
                  <a:schemeClr val="tx1"/>
                </a:solidFill>
                <a:latin typeface="Arial" panose="020B0604020202020204" pitchFamily="34" charset="0"/>
                <a:ea typeface="Microsoft YaHei" panose="020B0503020204020204" charset="-122"/>
              </a:defRPr>
            </a:lvl1pPr>
            <a:lvl2pPr>
              <a:defRPr baseline="0">
                <a:solidFill>
                  <a:schemeClr val="tx1"/>
                </a:solidFill>
                <a:latin typeface="Arial" panose="020B0604020202020204" pitchFamily="34" charset="0"/>
                <a:ea typeface="Microsoft YaHei" panose="020B0503020204020204" charset="-122"/>
              </a:defRPr>
            </a:lvl2pPr>
            <a:lvl3pPr>
              <a:defRPr baseline="0">
                <a:solidFill>
                  <a:schemeClr val="tx1"/>
                </a:solidFill>
                <a:latin typeface="Arial" panose="020B0604020202020204" pitchFamily="34" charset="0"/>
                <a:ea typeface="Microsoft YaHei" panose="020B0503020204020204" charset="-122"/>
              </a:defRPr>
            </a:lvl3pPr>
            <a:lvl4pPr>
              <a:defRPr baseline="0">
                <a:solidFill>
                  <a:schemeClr val="tx1"/>
                </a:solidFill>
                <a:latin typeface="Arial" panose="020B0604020202020204" pitchFamily="34" charset="0"/>
                <a:ea typeface="Microsoft YaHei" panose="020B0503020204020204" charset="-122"/>
              </a:defRPr>
            </a:lvl4pPr>
            <a:lvl5pPr>
              <a:defRPr baseline="0">
                <a:solidFill>
                  <a:schemeClr val="tx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429300" y="4914450"/>
            <a:ext cx="4006800" cy="5859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4689900" y="4910850"/>
            <a:ext cx="4025700" cy="585900"/>
          </a:xfrm>
        </p:spPr>
        <p:txBody>
          <a:bodyPr/>
          <a:lstStyle>
            <a:lvl1pP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1">
          <a:blip r:embed="rId8"/>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6668"/>
            <a:ext cx="9144000" cy="3704665"/>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hasCustomPrompt="1"/>
            <p:custDataLst>
              <p:tags r:id="rId2"/>
            </p:custDataLst>
          </p:nvPr>
        </p:nvSpPr>
        <p:spPr>
          <a:xfrm>
            <a:off x="1142100" y="1637550"/>
            <a:ext cx="6858000" cy="1790100"/>
          </a:xfrm>
        </p:spPr>
        <p:txBody>
          <a:bodyPr anchor="b"/>
          <a:lstStyle>
            <a:lvl1pPr algn="ctr">
              <a:defRPr sz="3375" baseline="0">
                <a:solidFill>
                  <a:schemeClr val="tx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a:xfrm>
            <a:off x="628650" y="6401991"/>
            <a:ext cx="2057400" cy="273844"/>
          </a:xfrm>
        </p:spPr>
        <p:txBody>
          <a:bodyPr/>
          <a:lstStyle/>
          <a:p>
            <a:fld id="{760FBDFE-C587-4B4C-A407-44438C67B59E}" type="datetimeFigureOut">
              <a:rPr lang="zh-CN" altLang="en-US" smtClean="0"/>
              <a:t>2024/9/5</a:t>
            </a:fld>
            <a:endParaRPr lang="zh-CN" altLang="en-US"/>
          </a:p>
        </p:txBody>
      </p:sp>
      <p:sp>
        <p:nvSpPr>
          <p:cNvPr id="4" name="页脚占位符 3"/>
          <p:cNvSpPr>
            <a:spLocks noGrp="1"/>
          </p:cNvSpPr>
          <p:nvPr>
            <p:ph type="ftr" sz="quarter" idx="11"/>
            <p:custDataLst>
              <p:tags r:id="rId4"/>
            </p:custDataLst>
          </p:nvPr>
        </p:nvSpPr>
        <p:spPr>
          <a:xfrm>
            <a:off x="3028950" y="6401991"/>
            <a:ext cx="3086100" cy="273844"/>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401991"/>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141810" y="4069800"/>
            <a:ext cx="6858000" cy="1242000"/>
          </a:xfrm>
        </p:spPr>
        <p:txBody>
          <a:bodyPr/>
          <a:lstStyle>
            <a:lvl1pPr algn="ctr">
              <a:defRPr baseline="0">
                <a:solidFill>
                  <a:schemeClr val="tx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
                <a:srgbClr val="FF0000"/>
              </a:buClr>
              <a:buSzPct val="8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3.jpeg"/><Relationship Id="rId3" Type="http://schemas.openxmlformats.org/officeDocument/2006/relationships/slideLayout" Target="../slideLayouts/slideLayout18.xml"/><Relationship Id="rId21" Type="http://schemas.openxmlformats.org/officeDocument/2006/relationships/tags" Target="../tags/tag3.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ags" Target="../tags/tag7.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ags" Target="../tags/tag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5.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7"/>
          <a:stretch>
            <a:fillRect/>
          </a:stretch>
        </a:blipFill>
        <a:effectLst/>
      </p:bgPr>
    </p:bg>
    <p:spTree>
      <p:nvGrpSpPr>
        <p:cNvPr id="1" name=""/>
        <p:cNvGrpSpPr/>
        <p:nvPr/>
      </p:nvGrpSpPr>
      <p:grpSpPr>
        <a:xfrm>
          <a:off x="0" y="0"/>
          <a:ext cx="0" cy="0"/>
          <a:chOff x="0" y="0"/>
          <a:chExt cx="0" cy="0"/>
        </a:xfrm>
      </p:grpSpPr>
      <p:sp>
        <p:nvSpPr>
          <p:cNvPr id="2050" name="Rectangle 2"/>
          <p:cNvSpPr>
            <a:spLocks noGrp="1" noRot="1"/>
          </p:cNvSpPr>
          <p:nvPr>
            <p:ph type="title"/>
          </p:nvPr>
        </p:nvSpPr>
        <p:spPr>
          <a:xfrm>
            <a:off x="301625" y="876300"/>
            <a:ext cx="8540750" cy="762000"/>
          </a:xfrm>
          <a:prstGeom prst="rect">
            <a:avLst/>
          </a:prstGeom>
          <a:noFill/>
          <a:ln w="9525">
            <a:noFill/>
          </a:ln>
        </p:spPr>
        <p:txBody>
          <a:bodyPr anchor="ctr" anchorCtr="0">
            <a:spAutoFit/>
          </a:bodyPr>
          <a:lstStyle/>
          <a:p>
            <a:pPr lvl="0"/>
            <a:r>
              <a:rPr lang="zh-CN" altLang="en-US" dirty="0"/>
              <a:t>单击此处编辑母版标题样式</a:t>
            </a:r>
          </a:p>
        </p:txBody>
      </p:sp>
      <p:sp>
        <p:nvSpPr>
          <p:cNvPr id="2051" name="Rectangle 3"/>
          <p:cNvSpPr>
            <a:spLocks noGrp="1" noRot="1"/>
          </p:cNvSpPr>
          <p:nvPr>
            <p:ph type="body" idx="1"/>
          </p:nvPr>
        </p:nvSpPr>
        <p:spPr>
          <a:xfrm>
            <a:off x="304800" y="1981200"/>
            <a:ext cx="8540750" cy="2260600"/>
          </a:xfrm>
          <a:prstGeom prst="rect">
            <a:avLst/>
          </a:prstGeom>
          <a:noFill/>
          <a:ln w="9525">
            <a:noFill/>
          </a:ln>
        </p:spPr>
        <p:txBody>
          <a:bodyPr>
            <a:sp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21540" name="Rectangle 4"/>
          <p:cNvSpPr>
            <a:spLocks noGrp="1" noChangeArrowheads="1"/>
          </p:cNvSpPr>
          <p:nvPr>
            <p:ph type="dt" sz="half" idx="2"/>
          </p:nvPr>
        </p:nvSpPr>
        <p:spPr bwMode="auto">
          <a:xfrm>
            <a:off x="301625"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21541" name="Rectangle 5"/>
          <p:cNvSpPr>
            <a:spLocks noGrp="1" noChangeArrowheads="1"/>
          </p:cNvSpPr>
          <p:nvPr>
            <p:ph type="ftr" sz="quarter" idx="3"/>
          </p:nvPr>
        </p:nvSpPr>
        <p:spPr bwMode="auto">
          <a:xfrm>
            <a:off x="3124200" y="60198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21542" name="Rectangle 6"/>
          <p:cNvSpPr>
            <a:spLocks noGrp="1" noChangeArrowheads="1"/>
          </p:cNvSpPr>
          <p:nvPr>
            <p:ph type="sldNum" sz="quarter" idx="4"/>
          </p:nvPr>
        </p:nvSpPr>
        <p:spPr bwMode="auto">
          <a:xfrm>
            <a:off x="6553200"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28650" y="113109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custDataLst>
              <p:tags r:id="rId21"/>
            </p:custDataLst>
          </p:nvPr>
        </p:nvSpPr>
        <p:spPr>
          <a:xfrm>
            <a:off x="628650" y="222646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28650" y="5624513"/>
            <a:ext cx="2057400" cy="273844"/>
          </a:xfrm>
          <a:prstGeom prst="rect">
            <a:avLst/>
          </a:prstGeom>
        </p:spPr>
        <p:txBody>
          <a:bodyPr vert="horz" lIns="91440" tIns="45720" rIns="91440" bIns="45720" rtlCol="0" anchor="ctr">
            <a:normAutofit/>
          </a:bodyPr>
          <a:lstStyle>
            <a:lvl1pPr algn="l">
              <a:defRPr sz="675">
                <a:solidFill>
                  <a:schemeClr val="tx1">
                    <a:lumMod val="50000"/>
                    <a:lumOff val="50000"/>
                  </a:schemeClr>
                </a:solidFill>
              </a:defRPr>
            </a:lvl1pPr>
          </a:lstStyle>
          <a:p>
            <a:fld id="{89DFA5F8-3355-465E-A68C-099EA57D8F58}" type="datetimeFigureOut">
              <a:rPr lang="zh-CN" altLang="en-US" smtClean="0"/>
              <a:t>2024/9/5</a:t>
            </a:fld>
            <a:endParaRPr lang="zh-CN" altLang="en-US"/>
          </a:p>
        </p:txBody>
      </p:sp>
      <p:sp>
        <p:nvSpPr>
          <p:cNvPr id="5" name="页脚占位符 4"/>
          <p:cNvSpPr>
            <a:spLocks noGrp="1"/>
          </p:cNvSpPr>
          <p:nvPr>
            <p:ph type="ftr" sz="quarter" idx="3"/>
            <p:custDataLst>
              <p:tags r:id="rId23"/>
            </p:custDataLst>
          </p:nvPr>
        </p:nvSpPr>
        <p:spPr>
          <a:xfrm>
            <a:off x="3028950" y="5624513"/>
            <a:ext cx="3086100" cy="273844"/>
          </a:xfrm>
          <a:prstGeom prst="rect">
            <a:avLst/>
          </a:prstGeom>
        </p:spPr>
        <p:txBody>
          <a:bodyPr vert="horz" lIns="91440" tIns="45720" rIns="91440" bIns="45720" rtlCol="0" anchor="ctr">
            <a:normAutofit/>
          </a:bodyPr>
          <a:lstStyle>
            <a:lvl1pPr algn="ctr">
              <a:defRPr sz="675">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6457950" y="5624513"/>
            <a:ext cx="2057400" cy="273844"/>
          </a:xfrm>
          <a:prstGeom prst="rect">
            <a:avLst/>
          </a:prstGeom>
        </p:spPr>
        <p:txBody>
          <a:bodyPr vert="horz" lIns="91440" tIns="45720" rIns="91440" bIns="45720" rtlCol="0" anchor="ctr">
            <a:normAutofit/>
          </a:bodyPr>
          <a:lstStyle>
            <a:lvl1pPr algn="r">
              <a:defRPr sz="675">
                <a:solidFill>
                  <a:schemeClr val="tx1">
                    <a:lumMod val="50000"/>
                    <a:lumOff val="50000"/>
                  </a:schemeClr>
                </a:solidFill>
              </a:defRPr>
            </a:lvl1pPr>
          </a:lstStyle>
          <a:p>
            <a:fld id="{644D3036-D038-4ABE-9F0E-69061AA000CF}" type="slidenum">
              <a:rPr lang="zh-CN" altLang="en-US" smtClean="0"/>
              <a:t>‹#›</a:t>
            </a:fld>
            <a:endParaRPr lang="zh-CN" altLang="en-US"/>
          </a:p>
        </p:txBody>
      </p:sp>
      <p:sp>
        <p:nvSpPr>
          <p:cNvPr id="7" name="KSO_TEMPLATE" hidden="1"/>
          <p:cNvSpPr/>
          <p:nvPr>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txStyles>
    <p:title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p:titleStyle>
    <p:bodyStyle>
      <a:lvl1pPr marL="128905" indent="-128270" algn="l" defTabSz="514350" rtl="0" eaLnBrk="1" latinLnBrk="0" hangingPunct="1">
        <a:lnSpc>
          <a:spcPct val="120000"/>
        </a:lnSpc>
        <a:spcBef>
          <a:spcPct val="113000"/>
        </a:spcBef>
        <a:buFont typeface="Arial" panose="020B0604020202020204" pitchFamily="34" charset="0"/>
        <a:buChar char="•"/>
        <a:defRPr sz="1350" kern="1200">
          <a:solidFill>
            <a:schemeClr val="tx1"/>
          </a:solidFill>
          <a:latin typeface="+mn-lt"/>
          <a:ea typeface="+mn-ea"/>
          <a:cs typeface="+mn-cs"/>
        </a:defRPr>
      </a:lvl1pPr>
      <a:lvl2pPr marL="386080" indent="-128270" algn="l" defTabSz="514350" rtl="0" eaLnBrk="1" latinLnBrk="0" hangingPunct="1">
        <a:lnSpc>
          <a:spcPct val="120000"/>
        </a:lnSpc>
        <a:spcBef>
          <a:spcPts val="280"/>
        </a:spcBef>
        <a:buFont typeface="Arial" panose="020B0604020202020204" pitchFamily="34" charset="0"/>
        <a:buChar char="•"/>
        <a:defRPr sz="1125" kern="1200">
          <a:solidFill>
            <a:schemeClr val="tx1"/>
          </a:solidFill>
          <a:latin typeface="+mn-lt"/>
          <a:ea typeface="+mn-ea"/>
          <a:cs typeface="+mn-cs"/>
        </a:defRPr>
      </a:lvl2pPr>
      <a:lvl3pPr marL="64325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3pPr>
      <a:lvl4pPr marL="900430"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4pPr>
      <a:lvl5pPr marL="1157605" indent="-128270" algn="l" defTabSz="514350" rtl="0" eaLnBrk="1" latinLnBrk="0" hangingPunct="1">
        <a:lnSpc>
          <a:spcPct val="120000"/>
        </a:lnSpc>
        <a:spcBef>
          <a:spcPts val="280"/>
        </a:spcBef>
        <a:buFont typeface="Arial" panose="020B0604020202020204" pitchFamily="34" charset="0"/>
        <a:buChar char="•"/>
        <a:defRPr sz="1015" kern="1200">
          <a:solidFill>
            <a:schemeClr val="tx1"/>
          </a:solidFill>
          <a:latin typeface="+mn-lt"/>
          <a:ea typeface="+mn-ea"/>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notesSlide" Target="../notesSlides/notesSlide1.xml"/><Relationship Id="rId4"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xml"/><Relationship Id="rId1" Type="http://schemas.openxmlformats.org/officeDocument/2006/relationships/tags" Target="../tags/tag141.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6.png"/><Relationship Id="rId5" Type="http://schemas.openxmlformats.org/officeDocument/2006/relationships/image" Target="../media/image3.jpe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3.jpe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tags" Target="../tags/tag152.xml"/><Relationship Id="rId7" Type="http://schemas.openxmlformats.org/officeDocument/2006/relationships/image" Target="../media/image7.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3.jpeg"/><Relationship Id="rId5" Type="http://schemas.openxmlformats.org/officeDocument/2006/relationships/notesSlide" Target="../notesSlides/notesSlide12.xml"/><Relationship Id="rId4"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4.xml"/><Relationship Id="rId7" Type="http://schemas.openxmlformats.org/officeDocument/2006/relationships/oleObject" Target="../embeddings/oleObject2.bin"/><Relationship Id="rId12" Type="http://schemas.openxmlformats.org/officeDocument/2006/relationships/image" Target="../media/image13.wmf"/><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2.wmf"/><Relationship Id="rId4" Type="http://schemas.openxmlformats.org/officeDocument/2006/relationships/image" Target="../media/image8.png"/><Relationship Id="rId9"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5.bin"/><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16.jpe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image" Target="../media/image22.wmf"/><Relationship Id="rId5" Type="http://schemas.openxmlformats.org/officeDocument/2006/relationships/oleObject" Target="../embeddings/oleObject7.bin"/><Relationship Id="rId4" Type="http://schemas.openxmlformats.org/officeDocument/2006/relationships/image" Target="../media/image21.wmf"/></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vmlDrawing" Target="../drawings/vmlDrawing4.vml"/><Relationship Id="rId5" Type="http://schemas.openxmlformats.org/officeDocument/2006/relationships/image" Target="../media/image26.emf"/><Relationship Id="rId4" Type="http://schemas.openxmlformats.org/officeDocument/2006/relationships/oleObject" Target="../embeddings/oleObject9.bin"/></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tags" Target="../tags/tag119.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5.xml"/><Relationship Id="rId1" Type="http://schemas.openxmlformats.org/officeDocument/2006/relationships/vmlDrawing" Target="../drawings/vmlDrawing5.vml"/><Relationship Id="rId5" Type="http://schemas.openxmlformats.org/officeDocument/2006/relationships/image" Target="../media/image28.emf"/><Relationship Id="rId4"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2.xml"/><Relationship Id="rId1" Type="http://schemas.openxmlformats.org/officeDocument/2006/relationships/tags" Target="../tags/tag153.xml"/><Relationship Id="rId4" Type="http://schemas.openxmlformats.org/officeDocument/2006/relationships/image" Target="../media/image3.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2.xml"/><Relationship Id="rId1" Type="http://schemas.openxmlformats.org/officeDocument/2006/relationships/tags" Target="../tags/tag154.xml"/><Relationship Id="rId4" Type="http://schemas.openxmlformats.org/officeDocument/2006/relationships/image" Target="../media/image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3.jpe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tags" Target="../tags/tag157.xml"/><Relationship Id="rId7" Type="http://schemas.openxmlformats.org/officeDocument/2006/relationships/image" Target="../media/image3.jpe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notesSlide" Target="../notesSlides/notesSlide40.xml"/><Relationship Id="rId5" Type="http://schemas.openxmlformats.org/officeDocument/2006/relationships/slideLayout" Target="../slideLayouts/slideLayout22.xml"/><Relationship Id="rId4" Type="http://schemas.openxmlformats.org/officeDocument/2006/relationships/tags" Target="../tags/tag158.xml"/><Relationship Id="rId9" Type="http://schemas.openxmlformats.org/officeDocument/2006/relationships/image" Target="../media/image39.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40.jpeg"/><Relationship Id="rId5" Type="http://schemas.openxmlformats.org/officeDocument/2006/relationships/image" Target="../media/image3.jpeg"/><Relationship Id="rId4"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41.jpeg"/><Relationship Id="rId5" Type="http://schemas.openxmlformats.org/officeDocument/2006/relationships/image" Target="../media/image3.jpeg"/><Relationship Id="rId4"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tags" Target="../tags/tag165.xml"/><Relationship Id="rId7" Type="http://schemas.openxmlformats.org/officeDocument/2006/relationships/image" Target="../media/image3.jpe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notesSlide" Target="../notesSlides/notesSlide43.xml"/><Relationship Id="rId5" Type="http://schemas.openxmlformats.org/officeDocument/2006/relationships/slideLayout" Target="../slideLayouts/slideLayout22.xml"/><Relationship Id="rId10" Type="http://schemas.openxmlformats.org/officeDocument/2006/relationships/image" Target="../media/image44.jpeg"/><Relationship Id="rId4" Type="http://schemas.openxmlformats.org/officeDocument/2006/relationships/tags" Target="../tags/tag166.xml"/><Relationship Id="rId9" Type="http://schemas.openxmlformats.org/officeDocument/2006/relationships/image" Target="../media/image43.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45.png"/><Relationship Id="rId5" Type="http://schemas.openxmlformats.org/officeDocument/2006/relationships/image" Target="../media/image3.jpeg"/><Relationship Id="rId4"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45.xml"/><Relationship Id="rId7" Type="http://schemas.openxmlformats.org/officeDocument/2006/relationships/image" Target="../media/image48.png"/><Relationship Id="rId2" Type="http://schemas.openxmlformats.org/officeDocument/2006/relationships/slideLayout" Target="../slideLayouts/slideLayout22.xml"/><Relationship Id="rId1" Type="http://schemas.openxmlformats.org/officeDocument/2006/relationships/tags" Target="../tags/tag16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jpeg"/><Relationship Id="rId9" Type="http://schemas.openxmlformats.org/officeDocument/2006/relationships/image" Target="../media/image50.png"/></Relationships>
</file>

<file path=ppt/slides/_rels/slide5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46.xml"/><Relationship Id="rId7" Type="http://schemas.openxmlformats.org/officeDocument/2006/relationships/image" Target="../media/image53.png"/><Relationship Id="rId2" Type="http://schemas.openxmlformats.org/officeDocument/2006/relationships/slideLayout" Target="../slideLayouts/slideLayout22.xml"/><Relationship Id="rId1" Type="http://schemas.openxmlformats.org/officeDocument/2006/relationships/tags" Target="../tags/tag17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3.jpeg"/><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47.xml"/><Relationship Id="rId7" Type="http://schemas.openxmlformats.org/officeDocument/2006/relationships/image" Target="../media/image57.png"/><Relationship Id="rId2" Type="http://schemas.openxmlformats.org/officeDocument/2006/relationships/slideLayout" Target="../slideLayouts/slideLayout22.xml"/><Relationship Id="rId1" Type="http://schemas.openxmlformats.org/officeDocument/2006/relationships/tags" Target="../tags/tag17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jpeg"/><Relationship Id="rId9" Type="http://schemas.openxmlformats.org/officeDocument/2006/relationships/image" Target="../media/image59.png"/></Relationships>
</file>

<file path=ppt/slides/_rels/slide6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174.xml"/><Relationship Id="rId7" Type="http://schemas.openxmlformats.org/officeDocument/2006/relationships/image" Target="../media/image3.jpe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notesSlide" Target="../notesSlides/notesSlide48.xml"/><Relationship Id="rId5" Type="http://schemas.openxmlformats.org/officeDocument/2006/relationships/slideLayout" Target="../slideLayouts/slideLayout22.xml"/><Relationship Id="rId4" Type="http://schemas.openxmlformats.org/officeDocument/2006/relationships/tags" Target="../tags/tag175.xml"/><Relationship Id="rId9"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3.jpeg"/><Relationship Id="rId4"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78.xml"/><Relationship Id="rId1" Type="http://schemas.openxmlformats.org/officeDocument/2006/relationships/vmlDrawing" Target="../drawings/vmlDrawing6.vml"/><Relationship Id="rId6" Type="http://schemas.openxmlformats.org/officeDocument/2006/relationships/image" Target="../media/image62.png"/><Relationship Id="rId5" Type="http://schemas.openxmlformats.org/officeDocument/2006/relationships/oleObject" Target="../embeddings/oleObject11.bin"/><Relationship Id="rId4" Type="http://schemas.openxmlformats.org/officeDocument/2006/relationships/image" Target="../media/image3.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63.jpeg"/><Relationship Id="rId5" Type="http://schemas.openxmlformats.org/officeDocument/2006/relationships/image" Target="../media/image3.jpeg"/><Relationship Id="rId4"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65.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64.png"/><Relationship Id="rId5" Type="http://schemas.openxmlformats.org/officeDocument/2006/relationships/image" Target="../media/image3.jpeg"/><Relationship Id="rId4"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66.png"/><Relationship Id="rId5" Type="http://schemas.openxmlformats.org/officeDocument/2006/relationships/image" Target="../media/image3.jpeg"/><Relationship Id="rId4" Type="http://schemas.openxmlformats.org/officeDocument/2006/relationships/notesSlide" Target="../notesSlides/notesSlide52.xml"/></Relationships>
</file>

<file path=ppt/slides/_rels/slide6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22.xml"/><Relationship Id="rId7" Type="http://schemas.openxmlformats.org/officeDocument/2006/relationships/image" Target="../media/image68.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67.png"/><Relationship Id="rId5" Type="http://schemas.openxmlformats.org/officeDocument/2006/relationships/image" Target="../media/image3.jpeg"/><Relationship Id="rId4" Type="http://schemas.openxmlformats.org/officeDocument/2006/relationships/notesSlide" Target="../notesSlides/notesSlide53.xml"/><Relationship Id="rId9" Type="http://schemas.openxmlformats.org/officeDocument/2006/relationships/image" Target="../media/image70.png"/></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188.xml"/><Relationship Id="rId7" Type="http://schemas.openxmlformats.org/officeDocument/2006/relationships/image" Target="../media/image3.jpeg"/><Relationship Id="rId2" Type="http://schemas.openxmlformats.org/officeDocument/2006/relationships/tags" Target="../tags/tag187.xml"/><Relationship Id="rId1" Type="http://schemas.openxmlformats.org/officeDocument/2006/relationships/vmlDrawing" Target="../drawings/vmlDrawing7.vml"/><Relationship Id="rId6" Type="http://schemas.openxmlformats.org/officeDocument/2006/relationships/notesSlide" Target="../notesSlides/notesSlide54.xml"/><Relationship Id="rId5" Type="http://schemas.openxmlformats.org/officeDocument/2006/relationships/slideLayout" Target="../slideLayouts/slideLayout22.xml"/><Relationship Id="rId4" Type="http://schemas.openxmlformats.org/officeDocument/2006/relationships/tags" Target="../tags/tag189.xml"/><Relationship Id="rId9"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image" Target="../media/image72.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3.jpeg"/><Relationship Id="rId5" Type="http://schemas.openxmlformats.org/officeDocument/2006/relationships/notesSlide" Target="../notesSlides/notesSlide55.xml"/><Relationship Id="rId4"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tags" Target="../tags/tag136.xml"/><Relationship Id="rId2" Type="http://schemas.openxmlformats.org/officeDocument/2006/relationships/tags" Target="../tags/tag126.xml"/><Relationship Id="rId16" Type="http://schemas.openxmlformats.org/officeDocument/2006/relationships/image" Target="../media/image3.jpeg"/><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5" Type="http://schemas.openxmlformats.org/officeDocument/2006/relationships/notesSlide" Target="../notesSlides/notesSlide6.xml"/><Relationship Id="rId10" Type="http://schemas.openxmlformats.org/officeDocument/2006/relationships/tags" Target="../tags/tag134.xml"/><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image" Target="../media/image73.jpeg"/><Relationship Id="rId4" Type="http://schemas.openxmlformats.org/officeDocument/2006/relationships/image" Target="../media/image3.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2.xml"/><Relationship Id="rId1" Type="http://schemas.openxmlformats.org/officeDocument/2006/relationships/tags" Target="../tags/tag195.xml"/><Relationship Id="rId4" Type="http://schemas.openxmlformats.org/officeDocument/2006/relationships/image" Target="../media/image3.jpeg"/></Relationships>
</file>

<file path=ppt/slides/_rels/slide72.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notesSlide" Target="../notesSlides/notesSlide57.xml"/><Relationship Id="rId7" Type="http://schemas.openxmlformats.org/officeDocument/2006/relationships/image" Target="../media/image76.png"/><Relationship Id="rId2" Type="http://schemas.openxmlformats.org/officeDocument/2006/relationships/slideLayout" Target="../slideLayouts/slideLayout22.xml"/><Relationship Id="rId1" Type="http://schemas.openxmlformats.org/officeDocument/2006/relationships/tags" Target="../tags/tag196.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3.jpeg"/></Relationships>
</file>

<file path=ppt/slides/_rels/slide7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22.xml"/><Relationship Id="rId7" Type="http://schemas.openxmlformats.org/officeDocument/2006/relationships/image" Target="../media/image79.jpe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78.jpeg"/><Relationship Id="rId5" Type="http://schemas.openxmlformats.org/officeDocument/2006/relationships/image" Target="../media/image3.jpeg"/><Relationship Id="rId4" Type="http://schemas.openxmlformats.org/officeDocument/2006/relationships/notesSlide" Target="../notesSlides/notesSlide58.xml"/><Relationship Id="rId9" Type="http://schemas.openxmlformats.org/officeDocument/2006/relationships/image" Target="../media/image81.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83.jpeg"/><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82.jpeg"/><Relationship Id="rId5" Type="http://schemas.openxmlformats.org/officeDocument/2006/relationships/image" Target="../media/image3.jpeg"/><Relationship Id="rId4" Type="http://schemas.openxmlformats.org/officeDocument/2006/relationships/notesSlide" Target="../notesSlides/notesSlide59.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2.xml"/><Relationship Id="rId1" Type="http://schemas.openxmlformats.org/officeDocument/2006/relationships/tags" Target="../tags/tag201.xml"/></Relationships>
</file>

<file path=ppt/slides/_rels/slide76.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5" Type="http://schemas.openxmlformats.org/officeDocument/2006/relationships/image" Target="../media/image3.jpeg"/><Relationship Id="rId4"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tags" Target="../tags/tag138.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3.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ctrTitle"/>
            <p:custDataLst>
              <p:tags r:id="rId2"/>
            </p:custDataLst>
          </p:nvPr>
        </p:nvSpPr>
        <p:spPr>
          <a:xfrm>
            <a:off x="628650" y="2108198"/>
            <a:ext cx="5829300" cy="708439"/>
          </a:xfrm>
        </p:spPr>
        <p:txBody>
          <a:bodyPr>
            <a:noAutofit/>
          </a:bodyPr>
          <a:lstStyle/>
          <a:p>
            <a:pPr marL="0" indent="0" algn="l">
              <a:lnSpc>
                <a:spcPct val="120000"/>
              </a:lnSpc>
              <a:spcBef>
                <a:spcPts val="0"/>
              </a:spcBef>
              <a:spcAft>
                <a:spcPts val="0"/>
              </a:spcAft>
              <a:buSzPct val="100000"/>
              <a:buNone/>
            </a:pPr>
            <a:r>
              <a:rPr lang="zh-CN" altLang="en-US" sz="4800" u="none" strike="noStrike" baseline="0" dirty="0">
                <a:solidFill>
                  <a:schemeClr val="accent1">
                    <a:lumMod val="75000"/>
                  </a:schemeClr>
                </a:solidFill>
                <a:uLnTx/>
                <a:uFillTx/>
              </a:rPr>
              <a:t>图形与动画</a:t>
            </a:r>
            <a:r>
              <a:rPr lang="en-US" altLang="zh-CN" sz="4800" u="none" strike="noStrike" baseline="0" dirty="0">
                <a:solidFill>
                  <a:schemeClr val="accent1">
                    <a:lumMod val="75000"/>
                  </a:schemeClr>
                </a:solidFill>
                <a:uLnTx/>
                <a:uFillTx/>
              </a:rPr>
              <a:t>1</a:t>
            </a:r>
          </a:p>
        </p:txBody>
      </p:sp>
      <p:sp>
        <p:nvSpPr>
          <p:cNvPr id="21" name="副标题 20"/>
          <p:cNvSpPr>
            <a:spLocks noGrp="1"/>
          </p:cNvSpPr>
          <p:nvPr>
            <p:ph type="subTitle" idx="1"/>
            <p:custDataLst>
              <p:tags r:id="rId3"/>
            </p:custDataLst>
          </p:nvPr>
        </p:nvSpPr>
        <p:spPr>
          <a:xfrm>
            <a:off x="628650" y="3071796"/>
            <a:ext cx="5829300" cy="570602"/>
          </a:xfrm>
        </p:spPr>
        <p:txBody>
          <a:bodyPr>
            <a:no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700" dirty="0">
                <a:solidFill>
                  <a:schemeClr val="accent6">
                    <a:lumMod val="75000"/>
                  </a:schemeClr>
                </a:solidFill>
              </a:rPr>
              <a:t>何明耘 </a:t>
            </a:r>
          </a:p>
          <a:p>
            <a:pPr marL="0" lvl="0" indent="-285750" algn="l" fontAlgn="ctr">
              <a:lnSpc>
                <a:spcPct val="130000"/>
              </a:lnSpc>
              <a:spcBef>
                <a:spcPts val="1000"/>
              </a:spcBef>
              <a:spcAft>
                <a:spcPts val="0"/>
              </a:spcAft>
              <a:buSzPct val="100000"/>
              <a:buFont typeface="Wingdings" panose="05000000000000000000" charset="0"/>
              <a:buNone/>
            </a:pPr>
            <a:r>
              <a:rPr lang="zh-CN" altLang="en-US" sz="2700" dirty="0">
                <a:solidFill>
                  <a:schemeClr val="accent6">
                    <a:lumMod val="75000"/>
                  </a:schemeClr>
                </a:solidFill>
              </a:rPr>
              <a:t>电子科技大学</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13314" name="Rectangle 2"/>
          <p:cNvSpPr>
            <a:spLocks noGrp="1" noRot="1"/>
          </p:cNvSpPr>
          <p:nvPr>
            <p:ph idx="4294967295"/>
          </p:nvPr>
        </p:nvSpPr>
        <p:spPr>
          <a:xfrm>
            <a:off x="480219" y="1916832"/>
            <a:ext cx="8081962" cy="3908762"/>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marL="363855" lvl="0" indent="-363855" algn="l" defTabSz="914400">
              <a:lnSpc>
                <a:spcPct val="80000"/>
              </a:lnSpc>
              <a:buNone/>
            </a:pPr>
            <a:r>
              <a:rPr lang="zh-CN" altLang="en-US" sz="20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算法的发展</a:t>
            </a:r>
          </a:p>
          <a:p>
            <a:pPr marL="363855" lvl="0" indent="-363855" algn="l" defTabSz="914400">
              <a:lnSpc>
                <a:spcPct val="80000"/>
              </a:lnSpc>
              <a:buNone/>
            </a:pPr>
            <a:r>
              <a:rPr lang="zh-CN" altLang="en-US" sz="20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1950年代初到1960年代中，MIT开始计算机辅助设计/计算机辅助制造（CAD/CAM）的研究。</a:t>
            </a:r>
          </a:p>
          <a:p>
            <a:pPr marL="363855" lvl="0" indent="-363855" algn="l" defTabSz="914400">
              <a:lnSpc>
                <a:spcPct val="80000"/>
              </a:lnSpc>
              <a:buNone/>
            </a:pPr>
            <a:r>
              <a:rPr lang="zh-CN" altLang="en-US" sz="20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1964年MIT的教授Steven A. Coons提出了插值四条任意的边界曲线的Coons曲面，后来发展成系统的超限插值曲面造型技术，用小块曲面片组合自由曲面。</a:t>
            </a:r>
          </a:p>
          <a:p>
            <a:pPr marL="363855" lvl="0" indent="-363855" algn="l" defTabSz="914400">
              <a:lnSpc>
                <a:spcPct val="80000"/>
              </a:lnSpc>
              <a:buNone/>
            </a:pPr>
            <a:r>
              <a:rPr lang="zh-CN" altLang="en-US" sz="20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1966年，法国雷诺汽车公司的工程师Pierre Bézier发展了一套自由曲线和曲面的方法，成功地用于几何外形设计，并开发了用于汽车外形设计的UNISURF系统。Coons方法和Bézier方法是计算机辅助几何设计（CAGD）早期的开创性工作。</a:t>
            </a:r>
          </a:p>
          <a:p>
            <a:pPr marL="363855" lvl="0" indent="-363855" algn="l" defTabSz="914400">
              <a:lnSpc>
                <a:spcPct val="80000"/>
              </a:lnSpc>
              <a:buNone/>
            </a:pPr>
            <a:r>
              <a:rPr lang="zh-CN" altLang="en-US" sz="20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1975年Versprille提出有理B样条的理论，后来出现了非均匀有理B样条（NURBS）曲线和曲面。</a:t>
            </a:r>
          </a:p>
          <a:p>
            <a:pPr marL="363855" lvl="0" indent="-363855" algn="l" defTabSz="914400">
              <a:lnSpc>
                <a:spcPct val="80000"/>
              </a:lnSpc>
              <a:buNone/>
            </a:pPr>
            <a:r>
              <a:rPr lang="zh-CN" altLang="en-US" sz="20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1978年，Catmull－Clark提出了任意拓扑的细分曲面</a:t>
            </a:r>
          </a:p>
          <a:p>
            <a:pPr marL="363855" lvl="0" indent="-363855" algn="l" defTabSz="914400">
              <a:lnSpc>
                <a:spcPct val="80000"/>
              </a:lnSpc>
              <a:buNone/>
            </a:pPr>
            <a:r>
              <a:rPr lang="zh-CN" altLang="en-US" sz="20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1995年以来，这一造型技术得到突飞猛进地发展。</a:t>
            </a:r>
          </a:p>
        </p:txBody>
      </p:sp>
      <p:sp>
        <p:nvSpPr>
          <p:cNvPr id="13315" name="Rectangle 3"/>
          <p:cNvSpPr>
            <a:spLocks noGrp="1" noRot="1"/>
          </p:cNvSpPr>
          <p:nvPr>
            <p:ph type="title" idx="4294967295"/>
          </p:nvPr>
        </p:nvSpPr>
        <p:spPr>
          <a:xfrm>
            <a:off x="250825" y="189548"/>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二、计算机图形学的发展</a:t>
            </a:r>
          </a:p>
        </p:txBody>
      </p:sp>
    </p:spTree>
    <p:custDataLst>
      <p:tags r:id="rId1"/>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14338" name="Rectangle 2"/>
          <p:cNvSpPr>
            <a:spLocks noGrp="1" noRot="1"/>
          </p:cNvSpPr>
          <p:nvPr>
            <p:ph idx="4294967295"/>
            <p:custDataLst>
              <p:tags r:id="rId2"/>
            </p:custDataLst>
          </p:nvPr>
        </p:nvSpPr>
        <p:spPr>
          <a:xfrm>
            <a:off x="323850" y="1341438"/>
            <a:ext cx="8458200" cy="5261610"/>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marL="262255" lvl="0" indent="-262255"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1970年代，由于光栅扫描显示器的出现，光栅图形学算法迅速发展起来。区域填充、多边形裁剪、三维景物消隐和真实感图形的基本图形算法纷纷诞生，计算机图形学进入了第一个兴盛的历史时期。</a:t>
            </a:r>
          </a:p>
          <a:p>
            <a:pPr marL="262255" lvl="0" indent="-262255"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1970年，Bouknight提出了第一个光反射模型</a:t>
            </a:r>
          </a:p>
          <a:p>
            <a:pPr marL="262255" lvl="0" indent="-262255"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1971年，Gourand提出“漫反射模型”和明暗处理技术。</a:t>
            </a:r>
          </a:p>
          <a:p>
            <a:pPr marL="262255" lvl="0" indent="-262255"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1974年，Catmull 首先将纹理映射引入光滑表面的图形显示</a:t>
            </a:r>
          </a:p>
          <a:p>
            <a:pPr marL="262255" lvl="0" indent="-262255"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1975年，著名的Phong简单光照模型被提出。这些都成为真实感图形学的开创性研究工作。并开始出现实用的交互式CAD/CAM图形系统。</a:t>
            </a:r>
          </a:p>
          <a:p>
            <a:pPr marL="262255" lvl="0" indent="-262255"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1980年代，高质量的真实感图形学的研究达到了一个新水平。1980年，Whitted提出了一个光透视模型-Whitted模型，并利用Whitted模型第一次实现了光线跟踪算法。</a:t>
            </a:r>
          </a:p>
        </p:txBody>
      </p:sp>
      <p:sp>
        <p:nvSpPr>
          <p:cNvPr id="14339" name="Rectangle 3"/>
          <p:cNvSpPr>
            <a:spLocks noGrp="1" noRot="1"/>
          </p:cNvSpPr>
          <p:nvPr>
            <p:ph type="title" idx="4294967295"/>
          </p:nvPr>
        </p:nvSpPr>
        <p:spPr>
          <a:xfrm>
            <a:off x="250825" y="334011"/>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二、计算机图形学的发展</a:t>
            </a:r>
          </a:p>
        </p:txBody>
      </p:sp>
    </p:spTree>
    <p:custDataLst>
      <p:tags r:id="rId1"/>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15362" name="Rectangle 2"/>
          <p:cNvSpPr>
            <a:spLocks noGrp="1" noRot="1"/>
          </p:cNvSpPr>
          <p:nvPr>
            <p:ph idx="4294967295"/>
            <p:custDataLst>
              <p:tags r:id="rId2"/>
            </p:custDataLst>
          </p:nvPr>
        </p:nvSpPr>
        <p:spPr>
          <a:xfrm>
            <a:off x="468313" y="1484313"/>
            <a:ext cx="8174037" cy="4744720"/>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marL="363855" lvl="0" indent="-363855"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1984年，日本广岛大学和美国Cornell大学的学者分别将热辐射工程中的辐射度方法引入到计算机图形学中，成功地模拟了理想漫反射表面间的多重漫反射效果。</a:t>
            </a:r>
          </a:p>
          <a:p>
            <a:pPr marL="363855" lvl="0" indent="-363855"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1995年，Chen利用基于图象的绘制技术开发了QuickTimeVR系统</a:t>
            </a:r>
          </a:p>
          <a:p>
            <a:pPr marL="363855" lvl="0" indent="-363855"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1996年，基于4维光场的漫游技术使复杂场景的实时图形显示和漫游变成了现实</a:t>
            </a:r>
          </a:p>
          <a:p>
            <a:pPr marL="363855" lvl="0" indent="-363855"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从1980年代中期以来，超大规模集成电路的发展，特别是PC及其图形加速硬件性能的迅速提高，为计算机图形学的飞速发展奠定了基础。计算机CPU的运算能力的提高，图形处理速度的加快，进一步促进了计算机图形学的理论研究和技术开发</a:t>
            </a:r>
          </a:p>
        </p:txBody>
      </p:sp>
      <p:sp>
        <p:nvSpPr>
          <p:cNvPr id="15363" name="Rectangle 3"/>
          <p:cNvSpPr>
            <a:spLocks noGrp="1" noRot="1"/>
          </p:cNvSpPr>
          <p:nvPr>
            <p:ph type="title" idx="4294967295"/>
          </p:nvPr>
        </p:nvSpPr>
        <p:spPr>
          <a:xfrm>
            <a:off x="323850" y="478473"/>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二、计算机图形学的发展</a:t>
            </a:r>
          </a:p>
        </p:txBody>
      </p:sp>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8434" name="Rectangle 3"/>
          <p:cNvSpPr>
            <a:spLocks noGrp="1" noRot="1"/>
          </p:cNvSpPr>
          <p:nvPr>
            <p:ph type="body" sz="half" idx="4294967295"/>
            <p:custDataLst>
              <p:tags r:id="rId2"/>
            </p:custDataLst>
          </p:nvPr>
        </p:nvSpPr>
        <p:spPr>
          <a:xfrm>
            <a:off x="684213" y="1844675"/>
            <a:ext cx="7216775" cy="1838960"/>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zh-CN" altLang="en-US" sz="28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近年来图形学应用的发展在很大程度上得利于图形硬件的发展。</a:t>
            </a:r>
          </a:p>
          <a:p>
            <a:pPr lvl="1"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Moore定理，总结了计算机发展一个现实规律</a:t>
            </a:r>
          </a:p>
          <a:p>
            <a:pPr lvl="1"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每隔18个月，计算机CPU的处理能力将翻倍。</a:t>
            </a:r>
          </a:p>
        </p:txBody>
      </p:sp>
      <p:pic>
        <p:nvPicPr>
          <p:cNvPr id="18435" name="Picture 4" descr="Moore's Law for Intel CPUs"/>
          <p:cNvPicPr>
            <a:picLocks noGrp="1" noChangeAspect="1"/>
          </p:cNvPicPr>
          <p:nvPr>
            <p:ph sz="half" idx="4294967295"/>
          </p:nvPr>
        </p:nvPicPr>
        <p:blipFill>
          <a:blip r:embed="rId6"/>
          <a:stretch>
            <a:fillRect/>
          </a:stretch>
        </p:blipFill>
        <p:spPr>
          <a:xfrm>
            <a:off x="3059113" y="3860800"/>
            <a:ext cx="4080627" cy="2497138"/>
          </a:xfrm>
          <a:prstGeom prst="rect">
            <a:avLst/>
          </a:prstGeom>
          <a:solidFill>
            <a:srgbClr val="FFFFFF">
              <a:alpha val="100000"/>
            </a:srgbClr>
          </a:solidFill>
          <a:ln w="9525">
            <a:noFill/>
          </a:ln>
        </p:spPr>
      </p:pic>
      <p:sp>
        <p:nvSpPr>
          <p:cNvPr id="18436" name="Rectangle 6"/>
          <p:cNvSpPr>
            <a:spLocks noGrp="1" noRot="1"/>
          </p:cNvSpPr>
          <p:nvPr>
            <p:ph type="title" idx="4294967295"/>
          </p:nvPr>
        </p:nvSpPr>
        <p:spPr>
          <a:xfrm>
            <a:off x="301625" y="805498"/>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三、计算机图形学的发展</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9458" name="Rectangle 3"/>
          <p:cNvSpPr>
            <a:spLocks noGrp="1" noRot="1"/>
          </p:cNvSpPr>
          <p:nvPr>
            <p:ph idx="4294967295"/>
            <p:custDataLst>
              <p:tags r:id="rId2"/>
            </p:custDataLst>
          </p:nvPr>
        </p:nvSpPr>
        <p:spPr>
          <a:xfrm>
            <a:off x="304800" y="1981200"/>
            <a:ext cx="8540750" cy="2829560"/>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zh-CN" altLang="en-US" sz="28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近年来图形学的发展在很大程度上得利于图形硬件的发展。</a:t>
            </a:r>
          </a:p>
          <a:p>
            <a:pPr lvl="1" algn="l" defTabSz="914400">
              <a:lnSpc>
                <a:spcPct val="100000"/>
              </a:lnSpc>
            </a:pPr>
            <a:r>
              <a:rPr lang="zh-CN" altLang="en-US" sz="25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每隔6个月GPU处理能力（Number of transistors）将翻倍。</a:t>
            </a:r>
          </a:p>
          <a:p>
            <a:pPr lvl="2" algn="l" defTabSz="914400">
              <a:lnSpc>
                <a:spcPct val="100000"/>
              </a:lnSpc>
            </a:pPr>
            <a:r>
              <a:rPr lang="zh-CN" altLang="en-US" sz="21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速度是 Moore定理的三倍</a:t>
            </a:r>
          </a:p>
          <a:p>
            <a:pPr lvl="3" algn="l" defTabSz="914400">
              <a:lnSpc>
                <a:spcPct val="100000"/>
              </a:lnSpc>
            </a:pPr>
            <a:r>
              <a:rPr lang="zh-CN" altLang="en-US" sz="19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详细见Nvidia公司 CEO Jen-Hsun Huang的一篇文章： http://www.wired.com/wired/archive/10.07/Nvidia_pr.html</a:t>
            </a:r>
          </a:p>
        </p:txBody>
      </p:sp>
      <p:sp>
        <p:nvSpPr>
          <p:cNvPr id="19459" name="Rectangle 14"/>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rPr>
              <a:t>二、计算机图形学的发展</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19458" name="Rectangle 3"/>
          <p:cNvSpPr>
            <a:spLocks noGrp="1" noRot="1"/>
          </p:cNvSpPr>
          <p:nvPr>
            <p:ph idx="4294967295"/>
            <p:custDataLst>
              <p:tags r:id="rId2"/>
            </p:custDataLst>
          </p:nvPr>
        </p:nvSpPr>
        <p:spPr>
          <a:xfrm>
            <a:off x="304800" y="1981200"/>
            <a:ext cx="8540750" cy="2042160"/>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zh-CN" altLang="en-US" sz="28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计算机图形系统由图形硬件系统及图形软件系统组成</a:t>
            </a:r>
          </a:p>
          <a:p>
            <a:pPr lvl="1" algn="l" defTabSz="914400">
              <a:lnSpc>
                <a:spcPct val="100000"/>
              </a:lnSpc>
            </a:pPr>
            <a:r>
              <a:rPr lang="zh-CN" altLang="en-US" sz="20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图形硬件系统主要包括输出设备、图形处理单元及输入设备等</a:t>
            </a:r>
          </a:p>
          <a:p>
            <a:pPr lvl="1" algn="l" defTabSz="914400">
              <a:lnSpc>
                <a:spcPct val="100000"/>
              </a:lnSpc>
            </a:pPr>
            <a:r>
              <a:rPr lang="zh-CN" altLang="en-US" sz="20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其中图形处理单元是核心</a:t>
            </a:r>
            <a:endParaRPr lang="zh-CN" altLang="en-US" sz="25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endParaRPr>
          </a:p>
          <a:p>
            <a:pPr lvl="2" algn="l" defTabSz="914400">
              <a:lnSpc>
                <a:spcPct val="100000"/>
              </a:lnSpc>
            </a:pPr>
            <a:endParaRPr lang="zh-CN" altLang="en-US" sz="19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endParaRPr>
          </a:p>
        </p:txBody>
      </p:sp>
      <p:sp>
        <p:nvSpPr>
          <p:cNvPr id="19459" name="Rectangle 14"/>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rPr>
              <a:t>三、计算机图形系统</a:t>
            </a:r>
          </a:p>
        </p:txBody>
      </p:sp>
      <p:pic>
        <p:nvPicPr>
          <p:cNvPr id="287748" name="图片 287747"/>
          <p:cNvPicPr>
            <a:picLocks noChangeAspect="1"/>
          </p:cNvPicPr>
          <p:nvPr>
            <p:custDataLst>
              <p:tags r:id="rId3"/>
            </p:custDataLst>
          </p:nvPr>
        </p:nvPicPr>
        <p:blipFill>
          <a:blip r:embed="rId7"/>
          <a:stretch>
            <a:fillRect/>
          </a:stretch>
        </p:blipFill>
        <p:spPr>
          <a:xfrm>
            <a:off x="3304858" y="3573145"/>
            <a:ext cx="5486400" cy="2797175"/>
          </a:xfrm>
          <a:prstGeom prst="rect">
            <a:avLst/>
          </a:prstGeom>
          <a:noFill/>
          <a:ln w="9525">
            <a:noFill/>
          </a:ln>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矩形 351233"/>
          <p:cNvSpPr/>
          <p:nvPr/>
        </p:nvSpPr>
        <p:spPr>
          <a:xfrm>
            <a:off x="1150938" y="381000"/>
            <a:ext cx="6011862" cy="769938"/>
          </a:xfrm>
          <a:prstGeom prst="rect">
            <a:avLst/>
          </a:prstGeom>
          <a:noFill/>
          <a:ln w="9525">
            <a:noFill/>
          </a:ln>
        </p:spPr>
        <p:txBody>
          <a:bodyPr anchor="b" anchorCtr="0"/>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三、计算机图形系统</a:t>
            </a:r>
            <a:endParaRPr lang="zh-CN" altLang="zh-CN" sz="4400" b="1" dirty="0">
              <a:solidFill>
                <a:schemeClr val="tx2"/>
              </a:solidFill>
              <a:latin typeface="Arial" panose="020B0604020202020204" pitchFamily="34" charset="0"/>
            </a:endParaRPr>
          </a:p>
        </p:txBody>
      </p:sp>
      <p:sp>
        <p:nvSpPr>
          <p:cNvPr id="351235" name="矩形 351234" descr="7b0a202020202262756c6c6574223a20227b5c2263617465676f727949645c223a31303030362c5c2274656d706c61746549645c223a32303233313438397d220a7d0a"/>
          <p:cNvSpPr/>
          <p:nvPr/>
        </p:nvSpPr>
        <p:spPr>
          <a:xfrm>
            <a:off x="684213" y="1844675"/>
            <a:ext cx="7620000" cy="2471420"/>
          </a:xfrm>
          <a:prstGeom prst="rect">
            <a:avLst/>
          </a:prstGeom>
          <a:noFill/>
          <a:ln w="9525">
            <a:noFill/>
          </a:ln>
        </p:spPr>
        <p:txBody>
          <a:bodyPr>
            <a:spAutoFit/>
          </a:bodyPr>
          <a:lstStyle/>
          <a:p>
            <a:pPr marL="449580" indent="-449580">
              <a:lnSpc>
                <a:spcPct val="130000"/>
              </a:lnSpc>
              <a:spcBef>
                <a:spcPct val="20000"/>
              </a:spcBef>
              <a:buClr>
                <a:srgbClr val="FF3300"/>
              </a:buClr>
              <a:buSzPct val="80000"/>
              <a:buFont typeface="Webdings" panose="05030102010509060703" pitchFamily="18" charset="2"/>
              <a:buChar char="="/>
            </a:pPr>
            <a:r>
              <a:rPr lang="zh-CN" altLang="en-US" sz="3600" b="1" dirty="0">
                <a:solidFill>
                  <a:srgbClr val="FF0000"/>
                </a:solidFill>
                <a:latin typeface="方正黑体" pitchFamily="34" charset="-122"/>
                <a:ea typeface="方正黑体" pitchFamily="34" charset="-122"/>
              </a:rPr>
              <a:t>光栅式扫描</a:t>
            </a:r>
            <a:r>
              <a:rPr lang="zh-CN" altLang="en-US" sz="3600" b="1" dirty="0">
                <a:latin typeface="方正黑体" pitchFamily="34" charset="-122"/>
                <a:ea typeface="方正黑体" pitchFamily="34" charset="-122"/>
              </a:rPr>
              <a:t>显示系统</a:t>
            </a:r>
          </a:p>
          <a:p>
            <a:pPr marL="906780" lvl="1" indent="-449580">
              <a:lnSpc>
                <a:spcPct val="130000"/>
              </a:lnSpc>
              <a:spcBef>
                <a:spcPct val="20000"/>
              </a:spcBef>
              <a:buClr>
                <a:srgbClr val="FFFFFF"/>
              </a:buClr>
              <a:buSzPct val="70000"/>
              <a:buFont typeface="Arial" panose="020B0604020202020204" pitchFamily="34" charset="0"/>
              <a:buBlip>
                <a:blip r:embed="rId3"/>
              </a:buBlip>
            </a:pPr>
            <a:r>
              <a:rPr lang="en-US" altLang="zh-CN" sz="2400" b="1">
                <a:latin typeface="方正黑体" pitchFamily="34" charset="-122"/>
                <a:ea typeface="方正黑体" pitchFamily="34" charset="-122"/>
              </a:rPr>
              <a:t>CRT</a:t>
            </a:r>
            <a:r>
              <a:rPr lang="zh-CN" altLang="en-US" sz="2400" b="1" dirty="0">
                <a:latin typeface="方正黑体" pitchFamily="34" charset="-122"/>
                <a:ea typeface="方正黑体" pitchFamily="34" charset="-122"/>
              </a:rPr>
              <a:t>显示器</a:t>
            </a:r>
          </a:p>
          <a:p>
            <a:pPr marL="906780" lvl="1" indent="-449580">
              <a:lnSpc>
                <a:spcPct val="130000"/>
              </a:lnSpc>
              <a:spcBef>
                <a:spcPct val="20000"/>
              </a:spcBef>
              <a:buClr>
                <a:srgbClr val="FFFFFF"/>
              </a:buClr>
              <a:buSzPct val="70000"/>
              <a:buFont typeface="Arial" panose="020B0604020202020204" pitchFamily="34" charset="0"/>
              <a:buBlip>
                <a:blip r:embed="rId3"/>
              </a:buBlip>
            </a:pPr>
            <a:r>
              <a:rPr lang="en-US" altLang="zh-CN" sz="2400" b="1" dirty="0">
                <a:latin typeface="方正黑体" pitchFamily="34" charset="-122"/>
                <a:ea typeface="方正黑体" pitchFamily="34" charset="-122"/>
              </a:rPr>
              <a:t>LED</a:t>
            </a:r>
            <a:r>
              <a:rPr lang="zh-CN" altLang="en-US" sz="2400" b="1" dirty="0">
                <a:latin typeface="方正黑体" pitchFamily="34" charset="-122"/>
                <a:ea typeface="方正黑体" pitchFamily="34" charset="-122"/>
              </a:rPr>
              <a:t>显示器</a:t>
            </a:r>
          </a:p>
          <a:p>
            <a:pPr marL="906780" lvl="1" indent="-449580">
              <a:lnSpc>
                <a:spcPct val="130000"/>
              </a:lnSpc>
              <a:spcBef>
                <a:spcPct val="20000"/>
              </a:spcBef>
              <a:buClr>
                <a:srgbClr val="FFFFFF"/>
              </a:buClr>
              <a:buSzPct val="70000"/>
              <a:buFont typeface="Arial" panose="020B0604020202020204" pitchFamily="34" charset="0"/>
              <a:buBlip>
                <a:blip r:embed="rId3"/>
              </a:buBlip>
            </a:pPr>
            <a:r>
              <a:rPr lang="zh-CN" altLang="en-US" sz="2400" b="1" dirty="0">
                <a:latin typeface="方正黑体" pitchFamily="34" charset="-122"/>
                <a:ea typeface="方正黑体" pitchFamily="34" charset="-122"/>
              </a:rPr>
              <a:t>投影显示</a:t>
            </a:r>
          </a:p>
        </p:txBody>
      </p:sp>
      <p:pic>
        <p:nvPicPr>
          <p:cNvPr id="351236" name="图片 351235"/>
          <p:cNvPicPr>
            <a:picLocks noChangeAspect="1"/>
          </p:cNvPicPr>
          <p:nvPr/>
        </p:nvPicPr>
        <p:blipFill>
          <a:blip r:embed="rId4">
            <a:clrChange>
              <a:clrFrom>
                <a:srgbClr val="FFF8FF"/>
              </a:clrFrom>
              <a:clrTo>
                <a:srgbClr val="FFF8FF">
                  <a:alpha val="0"/>
                </a:srgbClr>
              </a:clrTo>
            </a:clrChange>
          </a:blip>
          <a:stretch>
            <a:fillRect/>
          </a:stretch>
        </p:blipFill>
        <p:spPr>
          <a:xfrm>
            <a:off x="4427538" y="2708275"/>
            <a:ext cx="3384550" cy="3359150"/>
          </a:xfrm>
          <a:prstGeom prst="rect">
            <a:avLst/>
          </a:prstGeom>
          <a:noFill/>
          <a:ln w="3810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矩形 351233"/>
          <p:cNvSpPr/>
          <p:nvPr/>
        </p:nvSpPr>
        <p:spPr>
          <a:xfrm>
            <a:off x="1150938" y="381000"/>
            <a:ext cx="6011862" cy="769938"/>
          </a:xfrm>
          <a:prstGeom prst="rect">
            <a:avLst/>
          </a:prstGeom>
          <a:noFill/>
          <a:ln w="9525">
            <a:noFill/>
          </a:ln>
        </p:spPr>
        <p:txBody>
          <a:bodyPr anchor="b" anchorCtr="0"/>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三、计算机图形系统</a:t>
            </a:r>
            <a:endParaRPr lang="zh-CN" altLang="zh-CN" sz="4400" b="1" dirty="0">
              <a:solidFill>
                <a:schemeClr val="tx2"/>
              </a:solidFill>
              <a:latin typeface="Arial" panose="020B0604020202020204" pitchFamily="34" charset="0"/>
            </a:endParaRPr>
          </a:p>
        </p:txBody>
      </p:sp>
      <p:sp>
        <p:nvSpPr>
          <p:cNvPr id="351235" name="矩形 351234" descr="7b0a202020202262756c6c6574223a20227b5c2263617465676f727949645c223a31303030362c5c2274656d706c61746549645c223a32303233313438397d220a7d0a"/>
          <p:cNvSpPr/>
          <p:nvPr/>
        </p:nvSpPr>
        <p:spPr>
          <a:xfrm>
            <a:off x="684213" y="1844675"/>
            <a:ext cx="7620000" cy="1364615"/>
          </a:xfrm>
          <a:prstGeom prst="rect">
            <a:avLst/>
          </a:prstGeom>
          <a:noFill/>
          <a:ln w="9525">
            <a:noFill/>
          </a:ln>
        </p:spPr>
        <p:txBody>
          <a:bodyPr>
            <a:spAutoFit/>
          </a:bodyPr>
          <a:lstStyle/>
          <a:p>
            <a:pPr marL="449580" indent="-449580">
              <a:lnSpc>
                <a:spcPct val="130000"/>
              </a:lnSpc>
              <a:spcBef>
                <a:spcPct val="20000"/>
              </a:spcBef>
              <a:buClr>
                <a:srgbClr val="FF3300"/>
              </a:buClr>
              <a:buSzPct val="80000"/>
              <a:buFont typeface="Webdings" panose="05030102010509060703" pitchFamily="18" charset="2"/>
              <a:buChar char="="/>
            </a:pPr>
            <a:r>
              <a:rPr lang="zh-CN" altLang="en-US" sz="3600" b="1" dirty="0">
                <a:latin typeface="方正黑体" pitchFamily="34" charset="-122"/>
                <a:ea typeface="方正黑体" pitchFamily="34" charset="-122"/>
              </a:rPr>
              <a:t>光栅</a:t>
            </a:r>
            <a:r>
              <a:rPr lang="zh-CN" altLang="en-US" sz="3600" b="1" dirty="0">
                <a:latin typeface="方正黑体" pitchFamily="34" charset="-122"/>
                <a:ea typeface="方正黑体" pitchFamily="34" charset="-122"/>
                <a:sym typeface="+mn-ea"/>
              </a:rPr>
              <a:t>式</a:t>
            </a:r>
            <a:r>
              <a:rPr lang="zh-CN" altLang="en-US" sz="3600" b="1" dirty="0">
                <a:latin typeface="方正黑体" pitchFamily="34" charset="-122"/>
                <a:ea typeface="方正黑体" pitchFamily="34" charset="-122"/>
              </a:rPr>
              <a:t>显示</a:t>
            </a:r>
          </a:p>
          <a:p>
            <a:pPr marL="906780" lvl="1" indent="-449580">
              <a:lnSpc>
                <a:spcPct val="130000"/>
              </a:lnSpc>
              <a:spcBef>
                <a:spcPct val="20000"/>
              </a:spcBef>
              <a:buClr>
                <a:srgbClr val="FFFFFF"/>
              </a:buClr>
              <a:buSzPct val="70000"/>
              <a:buFont typeface="Arial" panose="020B0604020202020204" pitchFamily="34" charset="0"/>
              <a:buBlip>
                <a:blip r:embed="rId4"/>
              </a:buBlip>
            </a:pPr>
            <a:endParaRPr lang="zh-CN" altLang="en-US" sz="2400" b="1" dirty="0">
              <a:latin typeface="方正黑体" pitchFamily="34" charset="-122"/>
              <a:ea typeface="方正黑体" pitchFamily="34" charset="-122"/>
            </a:endParaRPr>
          </a:p>
        </p:txBody>
      </p:sp>
      <p:graphicFrame>
        <p:nvGraphicFramePr>
          <p:cNvPr id="4" name="对象 3"/>
          <p:cNvGraphicFramePr/>
          <p:nvPr/>
        </p:nvGraphicFramePr>
        <p:xfrm>
          <a:off x="5147945" y="1196975"/>
          <a:ext cx="3612515" cy="1737995"/>
        </p:xfrm>
        <a:graphic>
          <a:graphicData uri="http://schemas.openxmlformats.org/presentationml/2006/ole">
            <mc:AlternateContent xmlns:mc="http://schemas.openxmlformats.org/markup-compatibility/2006">
              <mc:Choice xmlns:v="urn:schemas-microsoft-com:vml" Requires="v">
                <p:oleObj spid="_x0000_s1041" r:id="rId5" imgW="9144000" imgH="6096000" progId="Paint.Picture">
                  <p:embed/>
                </p:oleObj>
              </mc:Choice>
              <mc:Fallback>
                <p:oleObj r:id="rId5" imgW="9144000" imgH="6096000" progId="Paint.Picture">
                  <p:embed/>
                  <p:pic>
                    <p:nvPicPr>
                      <p:cNvPr id="0" name="图片 4"/>
                      <p:cNvPicPr/>
                      <p:nvPr/>
                    </p:nvPicPr>
                    <p:blipFill>
                      <a:blip r:embed="rId6"/>
                      <a:stretch>
                        <a:fillRect/>
                      </a:stretch>
                    </p:blipFill>
                    <p:spPr>
                      <a:xfrm>
                        <a:off x="5147945" y="1196975"/>
                        <a:ext cx="3612515" cy="1737995"/>
                      </a:xfrm>
                      <a:prstGeom prst="rect">
                        <a:avLst/>
                      </a:prstGeom>
                    </p:spPr>
                  </p:pic>
                </p:oleObj>
              </mc:Fallback>
            </mc:AlternateContent>
          </a:graphicData>
        </a:graphic>
      </p:graphicFrame>
      <p:graphicFrame>
        <p:nvGraphicFramePr>
          <p:cNvPr id="6" name="对象 5"/>
          <p:cNvGraphicFramePr/>
          <p:nvPr/>
        </p:nvGraphicFramePr>
        <p:xfrm>
          <a:off x="683895" y="3501390"/>
          <a:ext cx="2564130" cy="1782445"/>
        </p:xfrm>
        <a:graphic>
          <a:graphicData uri="http://schemas.openxmlformats.org/presentationml/2006/ole">
            <mc:AlternateContent xmlns:mc="http://schemas.openxmlformats.org/markup-compatibility/2006">
              <mc:Choice xmlns:v="urn:schemas-microsoft-com:vml" Requires="v">
                <p:oleObj spid="_x0000_s1042" r:id="rId7" imgW="2562225" imgH="1781175" progId="Paint.Picture">
                  <p:embed/>
                </p:oleObj>
              </mc:Choice>
              <mc:Fallback>
                <p:oleObj r:id="rId7" imgW="2562225" imgH="1781175" progId="Paint.Picture">
                  <p:embed/>
                  <p:pic>
                    <p:nvPicPr>
                      <p:cNvPr id="0" name="图片 6"/>
                      <p:cNvPicPr/>
                      <p:nvPr/>
                    </p:nvPicPr>
                    <p:blipFill>
                      <a:blip r:embed="rId8"/>
                      <a:stretch>
                        <a:fillRect/>
                      </a:stretch>
                    </p:blipFill>
                    <p:spPr>
                      <a:xfrm>
                        <a:off x="683895" y="3501390"/>
                        <a:ext cx="2564130" cy="1782445"/>
                      </a:xfrm>
                      <a:prstGeom prst="rect">
                        <a:avLst/>
                      </a:prstGeom>
                    </p:spPr>
                  </p:pic>
                </p:oleObj>
              </mc:Fallback>
            </mc:AlternateContent>
          </a:graphicData>
        </a:graphic>
      </p:graphicFrame>
      <p:graphicFrame>
        <p:nvGraphicFramePr>
          <p:cNvPr id="8" name="对象 7"/>
          <p:cNvGraphicFramePr/>
          <p:nvPr/>
        </p:nvGraphicFramePr>
        <p:xfrm>
          <a:off x="3707765" y="3357245"/>
          <a:ext cx="3813175" cy="2860040"/>
        </p:xfrm>
        <a:graphic>
          <a:graphicData uri="http://schemas.openxmlformats.org/presentationml/2006/ole">
            <mc:AlternateContent xmlns:mc="http://schemas.openxmlformats.org/markup-compatibility/2006">
              <mc:Choice xmlns:v="urn:schemas-microsoft-com:vml" Requires="v">
                <p:oleObj spid="_x0000_s1043" r:id="rId9" imgW="3810000" imgH="2857500" progId="Paint.Picture">
                  <p:embed/>
                </p:oleObj>
              </mc:Choice>
              <mc:Fallback>
                <p:oleObj r:id="rId9" imgW="3810000" imgH="2857500" progId="Paint.Picture">
                  <p:embed/>
                  <p:pic>
                    <p:nvPicPr>
                      <p:cNvPr id="0" name="图片 8"/>
                      <p:cNvPicPr/>
                      <p:nvPr/>
                    </p:nvPicPr>
                    <p:blipFill>
                      <a:blip r:embed="rId10"/>
                      <a:stretch>
                        <a:fillRect/>
                      </a:stretch>
                    </p:blipFill>
                    <p:spPr>
                      <a:xfrm>
                        <a:off x="3707765" y="3357245"/>
                        <a:ext cx="3813175" cy="2860040"/>
                      </a:xfrm>
                      <a:prstGeom prst="rect">
                        <a:avLst/>
                      </a:prstGeom>
                    </p:spPr>
                  </p:pic>
                </p:oleObj>
              </mc:Fallback>
            </mc:AlternateContent>
          </a:graphicData>
        </a:graphic>
      </p:graphicFrame>
      <p:graphicFrame>
        <p:nvGraphicFramePr>
          <p:cNvPr id="2" name="对象 1"/>
          <p:cNvGraphicFramePr/>
          <p:nvPr/>
        </p:nvGraphicFramePr>
        <p:xfrm>
          <a:off x="520700" y="3573145"/>
          <a:ext cx="8102600" cy="3031490"/>
        </p:xfrm>
        <a:graphic>
          <a:graphicData uri="http://schemas.openxmlformats.org/presentationml/2006/ole">
            <mc:AlternateContent xmlns:mc="http://schemas.openxmlformats.org/markup-compatibility/2006">
              <mc:Choice xmlns:v="urn:schemas-microsoft-com:vml" Requires="v">
                <p:oleObj spid="_x0000_s1044" r:id="rId11" imgW="8096250" imgH="3028950" progId="Paint.Picture">
                  <p:embed/>
                </p:oleObj>
              </mc:Choice>
              <mc:Fallback>
                <p:oleObj r:id="rId11" imgW="8096250" imgH="3028950" progId="Paint.Picture">
                  <p:embed/>
                  <p:pic>
                    <p:nvPicPr>
                      <p:cNvPr id="0" name="图片 2"/>
                      <p:cNvPicPr/>
                      <p:nvPr/>
                    </p:nvPicPr>
                    <p:blipFill>
                      <a:blip r:embed="rId12"/>
                      <a:stretch>
                        <a:fillRect/>
                      </a:stretch>
                    </p:blipFill>
                    <p:spPr>
                      <a:xfrm>
                        <a:off x="520700" y="3573145"/>
                        <a:ext cx="8102600" cy="303149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矩形 351233"/>
          <p:cNvSpPr/>
          <p:nvPr/>
        </p:nvSpPr>
        <p:spPr>
          <a:xfrm>
            <a:off x="1150938" y="381000"/>
            <a:ext cx="6011862" cy="769938"/>
          </a:xfrm>
          <a:prstGeom prst="rect">
            <a:avLst/>
          </a:prstGeom>
          <a:noFill/>
          <a:ln w="9525">
            <a:noFill/>
          </a:ln>
        </p:spPr>
        <p:txBody>
          <a:bodyPr anchor="b" anchorCtr="0"/>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三、计算机图形系统</a:t>
            </a:r>
            <a:endParaRPr lang="zh-CN" altLang="zh-CN" sz="4400" b="1" dirty="0">
              <a:solidFill>
                <a:schemeClr val="tx2"/>
              </a:solidFill>
              <a:latin typeface="Arial" panose="020B0604020202020204" pitchFamily="34" charset="0"/>
            </a:endParaRPr>
          </a:p>
        </p:txBody>
      </p:sp>
      <p:sp>
        <p:nvSpPr>
          <p:cNvPr id="351235" name="矩形 351234" descr="7b0a202020202262756c6c6574223a20227b5c2263617465676f727949645c223a31303030362c5c2274656d706c61746549645c223a32303233313438397d220a7d0a"/>
          <p:cNvSpPr/>
          <p:nvPr/>
        </p:nvSpPr>
        <p:spPr>
          <a:xfrm>
            <a:off x="684213" y="1844675"/>
            <a:ext cx="7620000" cy="1364615"/>
          </a:xfrm>
          <a:prstGeom prst="rect">
            <a:avLst/>
          </a:prstGeom>
          <a:noFill/>
          <a:ln w="9525">
            <a:noFill/>
          </a:ln>
        </p:spPr>
        <p:txBody>
          <a:bodyPr>
            <a:spAutoFit/>
          </a:bodyPr>
          <a:lstStyle/>
          <a:p>
            <a:pPr marL="449580" indent="-449580">
              <a:lnSpc>
                <a:spcPct val="130000"/>
              </a:lnSpc>
              <a:spcBef>
                <a:spcPct val="20000"/>
              </a:spcBef>
              <a:buClr>
                <a:srgbClr val="FF3300"/>
              </a:buClr>
              <a:buSzPct val="80000"/>
              <a:buFont typeface="Webdings" panose="05030102010509060703" pitchFamily="18" charset="2"/>
              <a:buChar char="="/>
            </a:pPr>
            <a:r>
              <a:rPr lang="zh-CN" altLang="en-US" sz="3600" b="1" dirty="0">
                <a:latin typeface="方正黑体" pitchFamily="34" charset="-122"/>
                <a:ea typeface="方正黑体" pitchFamily="34" charset="-122"/>
              </a:rPr>
              <a:t>光栅格显示</a:t>
            </a:r>
          </a:p>
          <a:p>
            <a:pPr marL="906780" lvl="1" indent="-449580">
              <a:lnSpc>
                <a:spcPct val="130000"/>
              </a:lnSpc>
              <a:spcBef>
                <a:spcPct val="20000"/>
              </a:spcBef>
              <a:buClr>
                <a:srgbClr val="FFFFFF"/>
              </a:buClr>
              <a:buSzPct val="70000"/>
              <a:buFont typeface="Arial" panose="020B0604020202020204" pitchFamily="34" charset="0"/>
              <a:buBlip>
                <a:blip r:embed="rId4"/>
              </a:buBlip>
            </a:pPr>
            <a:endParaRPr lang="zh-CN" altLang="en-US" sz="2400" b="1" dirty="0">
              <a:latin typeface="方正黑体" pitchFamily="34" charset="-122"/>
              <a:ea typeface="方正黑体" pitchFamily="34" charset="-122"/>
            </a:endParaRPr>
          </a:p>
        </p:txBody>
      </p:sp>
      <p:graphicFrame>
        <p:nvGraphicFramePr>
          <p:cNvPr id="2" name="对象 -2147482623"/>
          <p:cNvGraphicFramePr>
            <a:graphicFrameLocks noChangeAspect="1"/>
          </p:cNvGraphicFramePr>
          <p:nvPr/>
        </p:nvGraphicFramePr>
        <p:xfrm>
          <a:off x="469265" y="2708910"/>
          <a:ext cx="8050530" cy="2954655"/>
        </p:xfrm>
        <a:graphic>
          <a:graphicData uri="http://schemas.openxmlformats.org/presentationml/2006/ole">
            <mc:AlternateContent xmlns:mc="http://schemas.openxmlformats.org/markup-compatibility/2006">
              <mc:Choice xmlns:v="urn:schemas-microsoft-com:vml" Requires="v">
                <p:oleObj spid="_x0000_s3082" r:id="rId5" imgW="6686550" imgH="2449195" progId="Visio.Drawing.11">
                  <p:embed/>
                </p:oleObj>
              </mc:Choice>
              <mc:Fallback>
                <p:oleObj r:id="rId5" imgW="6686550" imgH="2449195" progId="Visio.Drawing.11">
                  <p:embed/>
                  <p:pic>
                    <p:nvPicPr>
                      <p:cNvPr id="0" name="图片 3075"/>
                      <p:cNvPicPr/>
                      <p:nvPr/>
                    </p:nvPicPr>
                    <p:blipFill>
                      <a:blip r:embed="rId6"/>
                      <a:stretch>
                        <a:fillRect/>
                      </a:stretch>
                    </p:blipFill>
                    <p:spPr>
                      <a:xfrm>
                        <a:off x="469265" y="2708910"/>
                        <a:ext cx="8050530" cy="2954655"/>
                      </a:xfrm>
                      <a:prstGeom prst="rect">
                        <a:avLst/>
                      </a:prstGeom>
                      <a:noFill/>
                      <a:ln w="38100">
                        <a:noFill/>
                        <a:miter/>
                      </a:ln>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矩形 351233"/>
          <p:cNvSpPr/>
          <p:nvPr/>
        </p:nvSpPr>
        <p:spPr>
          <a:xfrm>
            <a:off x="1150938" y="381000"/>
            <a:ext cx="6011862" cy="769938"/>
          </a:xfrm>
          <a:prstGeom prst="rect">
            <a:avLst/>
          </a:prstGeom>
          <a:noFill/>
          <a:ln w="9525">
            <a:noFill/>
          </a:ln>
        </p:spPr>
        <p:txBody>
          <a:bodyPr anchor="b" anchorCtr="0"/>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三、计算机图形系统</a:t>
            </a:r>
            <a:endParaRPr lang="zh-CN" altLang="zh-CN" sz="4400" b="1" dirty="0">
              <a:solidFill>
                <a:schemeClr val="tx2"/>
              </a:solidFill>
              <a:latin typeface="Arial" panose="020B0604020202020204" pitchFamily="34" charset="0"/>
            </a:endParaRPr>
          </a:p>
        </p:txBody>
      </p:sp>
      <p:sp>
        <p:nvSpPr>
          <p:cNvPr id="351235" name="矩形 351234" descr="7b0a202020202262756c6c6574223a20227b5c2263617465676f727949645c223a31303030362c5c2274656d706c61746549645c223a32303233313438397d220a7d0a"/>
          <p:cNvSpPr/>
          <p:nvPr/>
        </p:nvSpPr>
        <p:spPr>
          <a:xfrm>
            <a:off x="684213" y="1844675"/>
            <a:ext cx="7620000" cy="1364615"/>
          </a:xfrm>
          <a:prstGeom prst="rect">
            <a:avLst/>
          </a:prstGeom>
          <a:noFill/>
          <a:ln w="9525">
            <a:noFill/>
          </a:ln>
        </p:spPr>
        <p:txBody>
          <a:bodyPr>
            <a:spAutoFit/>
          </a:bodyPr>
          <a:lstStyle/>
          <a:p>
            <a:pPr marL="449580" indent="-449580">
              <a:lnSpc>
                <a:spcPct val="130000"/>
              </a:lnSpc>
              <a:spcBef>
                <a:spcPct val="20000"/>
              </a:spcBef>
              <a:buClr>
                <a:srgbClr val="FF3300"/>
              </a:buClr>
              <a:buSzPct val="80000"/>
              <a:buFont typeface="Webdings" panose="05030102010509060703" pitchFamily="18" charset="2"/>
              <a:buChar char="="/>
            </a:pPr>
            <a:r>
              <a:rPr lang="zh-CN" altLang="en-US" sz="3600" b="1" dirty="0">
                <a:latin typeface="方正黑体" pitchFamily="34" charset="-122"/>
                <a:ea typeface="方正黑体" pitchFamily="34" charset="-122"/>
              </a:rPr>
              <a:t>光栅格显示</a:t>
            </a:r>
          </a:p>
          <a:p>
            <a:pPr marL="906780" lvl="1" indent="-449580">
              <a:lnSpc>
                <a:spcPct val="130000"/>
              </a:lnSpc>
              <a:spcBef>
                <a:spcPct val="20000"/>
              </a:spcBef>
              <a:buClr>
                <a:srgbClr val="FFFFFF"/>
              </a:buClr>
              <a:buSzPct val="70000"/>
              <a:buFont typeface="Arial" panose="020B0604020202020204" pitchFamily="34" charset="0"/>
              <a:buBlip>
                <a:blip r:embed="rId3"/>
              </a:buBlip>
            </a:pPr>
            <a:r>
              <a:rPr lang="zh-CN" altLang="en-US" sz="2400" dirty="0">
                <a:sym typeface="+mn-ea"/>
              </a:rPr>
              <a:t>荫罩法</a:t>
            </a:r>
            <a:endParaRPr lang="zh-CN" altLang="en-US" sz="2400" b="1" dirty="0">
              <a:latin typeface="方正黑体" pitchFamily="34" charset="-122"/>
              <a:ea typeface="方正黑体" pitchFamily="34" charset="-122"/>
            </a:endParaRPr>
          </a:p>
        </p:txBody>
      </p:sp>
      <p:pic>
        <p:nvPicPr>
          <p:cNvPr id="4" name="图片 4" descr="https://wkretype.bdimg.com/retype/zoom/42db00c6a58da0116d174915?pn=25&amp;o=jpg_6&amp;md5sum=7137edf5ff808e8cf0875db61d2b588e&amp;sign=8fabdb8806&amp;png=239235-257104&amp;jpg=2211937-2322646"/>
          <p:cNvPicPr>
            <a:picLocks noChangeAspect="1" noChangeArrowheads="1"/>
          </p:cNvPicPr>
          <p:nvPr/>
        </p:nvPicPr>
        <p:blipFill>
          <a:blip r:embed="rId4">
            <a:extLst>
              <a:ext uri="{28A0092B-C50C-407E-A947-70E740481C1C}">
                <a14:useLocalDpi xmlns:a14="http://schemas.microsoft.com/office/drawing/2010/main" val="0"/>
              </a:ext>
            </a:extLst>
          </a:blip>
          <a:srcRect l="22243" t="49494" r="21980" b="23475"/>
          <a:stretch>
            <a:fillRect/>
          </a:stretch>
        </p:blipFill>
        <p:spPr>
          <a:xfrm>
            <a:off x="539115" y="5013325"/>
            <a:ext cx="2941320" cy="1069340"/>
          </a:xfrm>
          <a:prstGeom prst="rect">
            <a:avLst/>
          </a:prstGeom>
          <a:noFill/>
          <a:ln>
            <a:noFill/>
          </a:ln>
        </p:spPr>
      </p:pic>
      <p:pic>
        <p:nvPicPr>
          <p:cNvPr id="390147" name="图片 390146" descr="Shadowmask"/>
          <p:cNvPicPr>
            <a:picLocks noChangeAspect="1"/>
          </p:cNvPicPr>
          <p:nvPr/>
        </p:nvPicPr>
        <p:blipFill>
          <a:blip r:embed="rId5"/>
          <a:stretch>
            <a:fillRect/>
          </a:stretch>
        </p:blipFill>
        <p:spPr>
          <a:xfrm>
            <a:off x="3707765" y="1844675"/>
            <a:ext cx="4978400" cy="313055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p:cNvSpPr>
          <p:nvPr>
            <p:ph type="title" idx="4294967295"/>
          </p:nvPr>
        </p:nvSpPr>
        <p:spPr>
          <a:xfrm>
            <a:off x="301625" y="805498"/>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课程说明</a:t>
            </a:r>
          </a:p>
        </p:txBody>
      </p:sp>
      <p:sp>
        <p:nvSpPr>
          <p:cNvPr id="4099" name="Rectangle 3"/>
          <p:cNvSpPr>
            <a:spLocks noGrp="1" noRot="1"/>
          </p:cNvSpPr>
          <p:nvPr>
            <p:ph idx="4294967295"/>
            <p:custDataLst>
              <p:tags r:id="rId2"/>
            </p:custDataLst>
          </p:nvPr>
        </p:nvSpPr>
        <p:spPr>
          <a:xfrm>
            <a:off x="304800" y="1981200"/>
            <a:ext cx="8540750" cy="384492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1"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知识框架搭建，逐步进阶</a:t>
            </a:r>
          </a:p>
          <a:p>
            <a:pPr lvl="2"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重点围绕图形管线绘制</a:t>
            </a:r>
          </a:p>
          <a:p>
            <a:pPr lvl="1"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WebGL编程应用与实践</a:t>
            </a:r>
          </a:p>
          <a:p>
            <a:pPr lvl="1"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拓展经典理论，紧跟技术发展</a:t>
            </a:r>
          </a:p>
          <a:p>
            <a:pPr lvl="2" algn="l" defTabSz="914400">
              <a:lnSpc>
                <a:spcPct val="100000"/>
              </a:lnSpc>
            </a:pPr>
            <a:r>
              <a:rPr lang="zh-CN" altLang="en-US"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真实感绘制、高级光照模型</a:t>
            </a:r>
          </a:p>
          <a:p>
            <a:pPr lvl="2" algn="l" defTabSz="914400">
              <a:lnSpc>
                <a:spcPct val="100000"/>
              </a:lnSpc>
            </a:pPr>
            <a:r>
              <a:rPr lang="en-US" altLang="zh-CN"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VR/AR/MR</a:t>
            </a:r>
            <a:endPar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endParaRPr>
          </a:p>
          <a:p>
            <a:pPr lvl="1"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强调应用实践、实验平台</a:t>
            </a:r>
          </a:p>
          <a:p>
            <a:pPr lvl="2"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https://139.9.239.170/CGAssignment/</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标题 402433"/>
          <p:cNvSpPr>
            <a:spLocks noGrp="1" noRot="1"/>
          </p:cNvSpPr>
          <p:nvPr>
            <p:ph type="title"/>
          </p:nvPr>
        </p:nvSpPr>
        <p:spPr/>
        <p:txBody>
          <a:bodyPr anchor="ctr" anchorCtr="0">
            <a:spAutoFit/>
          </a:bodyPr>
          <a:lstStyle/>
          <a:p>
            <a:r>
              <a:rPr lang="zh-CN" altLang="en-US" dirty="0"/>
              <a:t>效果图</a:t>
            </a:r>
          </a:p>
        </p:txBody>
      </p:sp>
      <p:sp>
        <p:nvSpPr>
          <p:cNvPr id="402435" name="文本占位符 402434"/>
          <p:cNvSpPr>
            <a:spLocks noGrp="1" noRot="1"/>
          </p:cNvSpPr>
          <p:nvPr>
            <p:ph type="body" idx="1"/>
          </p:nvPr>
        </p:nvSpPr>
        <p:spPr/>
        <p:txBody>
          <a:bodyPr>
            <a:spAutoFit/>
          </a:bodyPr>
          <a:lstStyle/>
          <a:p>
            <a:endParaRPr lang="zh-CN" altLang="en-US" dirty="0"/>
          </a:p>
        </p:txBody>
      </p:sp>
      <p:sp>
        <p:nvSpPr>
          <p:cNvPr id="402436" name="任意多边形 402435"/>
          <p:cNvSpPr/>
          <p:nvPr/>
        </p:nvSpPr>
        <p:spPr>
          <a:xfrm>
            <a:off x="5373688" y="3178175"/>
            <a:ext cx="257175" cy="609600"/>
          </a:xfrm>
          <a:custGeom>
            <a:avLst/>
            <a:gdLst/>
            <a:ahLst/>
            <a:cxnLst/>
            <a:rect l="0" t="0" r="0" b="0"/>
            <a:pathLst>
              <a:path w="144" h="384">
                <a:moveTo>
                  <a:pt x="0" y="0"/>
                </a:moveTo>
                <a:lnTo>
                  <a:pt x="0" y="384"/>
                </a:lnTo>
                <a:lnTo>
                  <a:pt x="144" y="192"/>
                </a:lnTo>
                <a:lnTo>
                  <a:pt x="0" y="0"/>
                </a:lnTo>
                <a:close/>
              </a:path>
            </a:pathLst>
          </a:custGeom>
          <a:noFill/>
          <a:ln w="28575" cap="flat" cmpd="sng">
            <a:solidFill>
              <a:schemeClr val="tx1"/>
            </a:solidFill>
            <a:prstDash val="solid"/>
            <a:headEnd type="none" w="med" len="med"/>
            <a:tailEnd type="none" w="med" len="med"/>
          </a:ln>
        </p:spPr>
        <p:txBody>
          <a:bodyPr/>
          <a:lstStyle/>
          <a:p>
            <a:endParaRPr lang="zh-CN" altLang="en-US"/>
          </a:p>
        </p:txBody>
      </p:sp>
      <p:sp>
        <p:nvSpPr>
          <p:cNvPr id="402437" name="文本框 402436"/>
          <p:cNvSpPr txBox="1"/>
          <p:nvPr/>
        </p:nvSpPr>
        <p:spPr>
          <a:xfrm>
            <a:off x="5022850" y="2751138"/>
            <a:ext cx="935038" cy="519112"/>
          </a:xfrm>
          <a:prstGeom prst="rect">
            <a:avLst/>
          </a:prstGeom>
          <a:noFill/>
          <a:ln w="9525">
            <a:noFill/>
          </a:ln>
        </p:spPr>
        <p:txBody>
          <a:bodyPr wrap="none" anchor="t" anchorCtr="0">
            <a:spAutoFit/>
          </a:bodyPr>
          <a:lstStyle/>
          <a:p>
            <a:pPr algn="ctr" eaLnBrk="0" hangingPunct="0"/>
            <a:r>
              <a:rPr lang="en-US" altLang="zh-CN" sz="2800">
                <a:latin typeface="Times New Roman" panose="02020603050405020304" pitchFamily="18" charset="0"/>
              </a:rPr>
              <a:t>DAC</a:t>
            </a:r>
          </a:p>
        </p:txBody>
      </p:sp>
      <p:sp>
        <p:nvSpPr>
          <p:cNvPr id="402438" name="直接连接符 402437"/>
          <p:cNvSpPr/>
          <p:nvPr/>
        </p:nvSpPr>
        <p:spPr>
          <a:xfrm>
            <a:off x="5630863" y="3482975"/>
            <a:ext cx="600075" cy="0"/>
          </a:xfrm>
          <a:prstGeom prst="line">
            <a:avLst/>
          </a:prstGeom>
          <a:ln w="28575" cap="flat" cmpd="sng">
            <a:solidFill>
              <a:schemeClr val="tx1"/>
            </a:solidFill>
            <a:prstDash val="solid"/>
            <a:headEnd type="none" w="med" len="med"/>
            <a:tailEnd type="triangle" w="med" len="med"/>
          </a:ln>
        </p:spPr>
      </p:sp>
      <p:pic>
        <p:nvPicPr>
          <p:cNvPr id="402439" name="图片 402438" descr="red"/>
          <p:cNvPicPr>
            <a:picLocks noChangeAspect="1"/>
          </p:cNvPicPr>
          <p:nvPr/>
        </p:nvPicPr>
        <p:blipFill>
          <a:blip r:embed="rId3"/>
          <a:stretch>
            <a:fillRect/>
          </a:stretch>
        </p:blipFill>
        <p:spPr>
          <a:xfrm>
            <a:off x="2211388" y="2492375"/>
            <a:ext cx="1752600" cy="2028825"/>
          </a:xfrm>
          <a:prstGeom prst="rect">
            <a:avLst/>
          </a:prstGeom>
          <a:noFill/>
          <a:ln w="9525">
            <a:noFill/>
          </a:ln>
        </p:spPr>
      </p:pic>
      <p:pic>
        <p:nvPicPr>
          <p:cNvPr id="402440" name="图片 402439" descr="green"/>
          <p:cNvPicPr>
            <a:picLocks noChangeAspect="1"/>
          </p:cNvPicPr>
          <p:nvPr/>
        </p:nvPicPr>
        <p:blipFill>
          <a:blip r:embed="rId4"/>
          <a:stretch>
            <a:fillRect/>
          </a:stretch>
        </p:blipFill>
        <p:spPr>
          <a:xfrm>
            <a:off x="1373188" y="2949575"/>
            <a:ext cx="1752600" cy="2028825"/>
          </a:xfrm>
          <a:prstGeom prst="rect">
            <a:avLst/>
          </a:prstGeom>
          <a:noFill/>
          <a:ln w="9525">
            <a:noFill/>
          </a:ln>
        </p:spPr>
      </p:pic>
      <p:pic>
        <p:nvPicPr>
          <p:cNvPr id="402441" name="图片 402440" descr="blue"/>
          <p:cNvPicPr>
            <a:picLocks noChangeAspect="1"/>
          </p:cNvPicPr>
          <p:nvPr/>
        </p:nvPicPr>
        <p:blipFill>
          <a:blip r:embed="rId5"/>
          <a:stretch>
            <a:fillRect/>
          </a:stretch>
        </p:blipFill>
        <p:spPr>
          <a:xfrm>
            <a:off x="611188" y="3406775"/>
            <a:ext cx="1752600" cy="2028825"/>
          </a:xfrm>
          <a:prstGeom prst="rect">
            <a:avLst/>
          </a:prstGeom>
          <a:noFill/>
          <a:ln w="9525">
            <a:noFill/>
          </a:ln>
        </p:spPr>
      </p:pic>
      <p:pic>
        <p:nvPicPr>
          <p:cNvPr id="402442" name="图片 402441" descr="dave"/>
          <p:cNvPicPr>
            <a:picLocks noChangeAspect="1"/>
          </p:cNvPicPr>
          <p:nvPr/>
        </p:nvPicPr>
        <p:blipFill>
          <a:blip r:embed="rId6"/>
          <a:stretch>
            <a:fillRect/>
          </a:stretch>
        </p:blipFill>
        <p:spPr>
          <a:xfrm>
            <a:off x="6326188" y="2797175"/>
            <a:ext cx="1752600" cy="2028825"/>
          </a:xfrm>
          <a:prstGeom prst="rect">
            <a:avLst/>
          </a:prstGeom>
          <a:noFill/>
          <a:ln w="9525">
            <a:noFill/>
          </a:ln>
        </p:spPr>
      </p:pic>
      <p:sp>
        <p:nvSpPr>
          <p:cNvPr id="402443" name="任意多边形 402442"/>
          <p:cNvSpPr/>
          <p:nvPr/>
        </p:nvSpPr>
        <p:spPr>
          <a:xfrm>
            <a:off x="3659188" y="2644775"/>
            <a:ext cx="1714500" cy="685800"/>
          </a:xfrm>
          <a:custGeom>
            <a:avLst/>
            <a:gdLst/>
            <a:ahLst/>
            <a:cxnLst/>
            <a:rect l="0" t="0" r="0" b="0"/>
            <a:pathLst>
              <a:path w="960" h="384">
                <a:moveTo>
                  <a:pt x="0" y="0"/>
                </a:moveTo>
                <a:lnTo>
                  <a:pt x="624" y="0"/>
                </a:lnTo>
                <a:lnTo>
                  <a:pt x="624" y="384"/>
                </a:lnTo>
                <a:lnTo>
                  <a:pt x="960" y="384"/>
                </a:lnTo>
              </a:path>
            </a:pathLst>
          </a:custGeom>
          <a:noFill/>
          <a:ln w="28575" cap="flat" cmpd="sng">
            <a:solidFill>
              <a:schemeClr val="tx1"/>
            </a:solidFill>
            <a:prstDash val="solid"/>
            <a:headEnd type="none" w="med" len="med"/>
            <a:tailEnd type="none" w="med" len="med"/>
          </a:ln>
        </p:spPr>
        <p:txBody>
          <a:bodyPr/>
          <a:lstStyle/>
          <a:p>
            <a:endParaRPr lang="zh-CN" altLang="en-US"/>
          </a:p>
        </p:txBody>
      </p:sp>
      <p:sp>
        <p:nvSpPr>
          <p:cNvPr id="402444" name="任意多边形 402443"/>
          <p:cNvSpPr/>
          <p:nvPr/>
        </p:nvSpPr>
        <p:spPr>
          <a:xfrm>
            <a:off x="2801938" y="3330575"/>
            <a:ext cx="2571750" cy="152400"/>
          </a:xfrm>
          <a:custGeom>
            <a:avLst/>
            <a:gdLst/>
            <a:ahLst/>
            <a:cxnLst/>
            <a:rect l="0" t="0" r="0" b="0"/>
            <a:pathLst>
              <a:path w="1440" h="96">
                <a:moveTo>
                  <a:pt x="0" y="0"/>
                </a:moveTo>
                <a:lnTo>
                  <a:pt x="1008" y="0"/>
                </a:lnTo>
                <a:lnTo>
                  <a:pt x="1008" y="96"/>
                </a:lnTo>
                <a:lnTo>
                  <a:pt x="1440" y="96"/>
                </a:lnTo>
              </a:path>
            </a:pathLst>
          </a:custGeom>
          <a:noFill/>
          <a:ln w="28575" cap="flat" cmpd="sng">
            <a:solidFill>
              <a:schemeClr val="tx1"/>
            </a:solidFill>
            <a:prstDash val="solid"/>
            <a:headEnd type="none" w="med" len="med"/>
            <a:tailEnd type="none" w="med" len="med"/>
          </a:ln>
        </p:spPr>
        <p:txBody>
          <a:bodyPr/>
          <a:lstStyle/>
          <a:p>
            <a:endParaRPr lang="zh-CN" altLang="en-US"/>
          </a:p>
        </p:txBody>
      </p:sp>
      <p:sp>
        <p:nvSpPr>
          <p:cNvPr id="402445" name="任意多边形 402444"/>
          <p:cNvSpPr/>
          <p:nvPr/>
        </p:nvSpPr>
        <p:spPr>
          <a:xfrm>
            <a:off x="1858963" y="3635375"/>
            <a:ext cx="3514725" cy="381000"/>
          </a:xfrm>
          <a:custGeom>
            <a:avLst/>
            <a:gdLst/>
            <a:ahLst/>
            <a:cxnLst/>
            <a:rect l="0" t="0" r="0" b="0"/>
            <a:pathLst>
              <a:path w="1968" h="240">
                <a:moveTo>
                  <a:pt x="0" y="240"/>
                </a:moveTo>
                <a:lnTo>
                  <a:pt x="1536" y="240"/>
                </a:lnTo>
                <a:lnTo>
                  <a:pt x="1536" y="0"/>
                </a:lnTo>
                <a:lnTo>
                  <a:pt x="1968" y="0"/>
                </a:lnTo>
              </a:path>
            </a:pathLst>
          </a:custGeom>
          <a:noFill/>
          <a:ln w="28575" cap="flat" cmpd="sng">
            <a:solidFill>
              <a:schemeClr val="tx1"/>
            </a:solidFill>
            <a:prstDash val="solid"/>
            <a:headEnd type="none" w="med" len="med"/>
            <a:tailEnd type="none" w="med" len="med"/>
          </a:ln>
        </p:spPr>
        <p:txBody>
          <a:bodyP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标题 365569"/>
          <p:cNvSpPr>
            <a:spLocks noGrp="1" noRot="1"/>
          </p:cNvSpPr>
          <p:nvPr>
            <p:ph type="title"/>
          </p:nvPr>
        </p:nvSpPr>
        <p:spPr>
          <a:xfrm>
            <a:off x="323850" y="549910"/>
            <a:ext cx="8540750" cy="903605"/>
          </a:xfrm>
        </p:spPr>
        <p:txBody>
          <a:bodyPr anchor="ctr" anchorCtr="0">
            <a:spAutoFit/>
          </a:bodyPr>
          <a:lstStyle/>
          <a:p>
            <a:r>
              <a:rPr lang="zh-CN" altLang="en-US" sz="4400" b="1" dirty="0">
                <a:solidFill>
                  <a:schemeClr val="accent1">
                    <a:lumMod val="75000"/>
                  </a:schemeClr>
                </a:solidFill>
                <a:latin typeface="SimHei" panose="02010600030101010101" pitchFamily="2" charset="-122"/>
                <a:ea typeface="SimHei" panose="02010600030101010101" pitchFamily="2" charset="-122"/>
                <a:cs typeface="+mn-cs"/>
              </a:rPr>
              <a:t>屏幕分辨率</a:t>
            </a:r>
            <a:endParaRPr lang="zh-CN" altLang="en-US" sz="4000" dirty="0"/>
          </a:p>
        </p:txBody>
      </p:sp>
      <p:sp>
        <p:nvSpPr>
          <p:cNvPr id="365571" name="文本框 365570"/>
          <p:cNvSpPr txBox="1"/>
          <p:nvPr/>
        </p:nvSpPr>
        <p:spPr>
          <a:xfrm>
            <a:off x="4708525" y="1925638"/>
            <a:ext cx="184150" cy="457200"/>
          </a:xfrm>
          <a:prstGeom prst="rect">
            <a:avLst/>
          </a:prstGeom>
          <a:noFill/>
          <a:ln w="9525">
            <a:noFill/>
          </a:ln>
        </p:spPr>
        <p:txBody>
          <a:bodyPr wrap="none" anchor="t" anchorCtr="0">
            <a:spAutoFit/>
          </a:bodyPr>
          <a:lstStyle/>
          <a:p>
            <a:endParaRPr lang="zh-CN" altLang="en-US" sz="2400" dirty="0">
              <a:latin typeface="Tahoma" panose="020B0604030504040204" pitchFamily="34" charset="0"/>
            </a:endParaRPr>
          </a:p>
        </p:txBody>
      </p:sp>
      <p:sp>
        <p:nvSpPr>
          <p:cNvPr id="365572" name="文本框 365571"/>
          <p:cNvSpPr txBox="1"/>
          <p:nvPr/>
        </p:nvSpPr>
        <p:spPr>
          <a:xfrm>
            <a:off x="611188" y="1773238"/>
            <a:ext cx="7921625" cy="3954462"/>
          </a:xfrm>
          <a:prstGeom prst="rect">
            <a:avLst/>
          </a:prstGeom>
          <a:noFill/>
          <a:ln w="9525">
            <a:noFill/>
          </a:ln>
        </p:spPr>
        <p:txBody>
          <a:bodyPr/>
          <a:lstStyle/>
          <a:p>
            <a:pPr>
              <a:lnSpc>
                <a:spcPct val="160000"/>
              </a:lnSpc>
            </a:pPr>
            <a:r>
              <a:rPr lang="zh-CN" altLang="en-US" sz="3400" b="1" dirty="0">
                <a:latin typeface="方正黑体" pitchFamily="34" charset="-122"/>
                <a:ea typeface="方正黑体" pitchFamily="34" charset="-122"/>
              </a:rPr>
              <a:t>屏幕分辨率三种表示方法</a:t>
            </a:r>
            <a:endParaRPr lang="zh-CN" altLang="en-US" sz="3200" b="1" dirty="0">
              <a:latin typeface="方正黑体" pitchFamily="34" charset="-122"/>
              <a:ea typeface="方正黑体" pitchFamily="34" charset="-122"/>
            </a:endParaRPr>
          </a:p>
          <a:p>
            <a:pPr marL="812800" lvl="1" indent="-355600" eaLnBrk="1" hangingPunct="1">
              <a:lnSpc>
                <a:spcPct val="160000"/>
              </a:lnSpc>
              <a:buChar char="•"/>
            </a:pPr>
            <a:r>
              <a:rPr lang="zh-CN" altLang="en-US" sz="2800" b="1" dirty="0">
                <a:latin typeface="方正黑体" pitchFamily="34" charset="-122"/>
                <a:ea typeface="方正黑体" pitchFamily="34" charset="-122"/>
              </a:rPr>
              <a:t>光点直径</a:t>
            </a:r>
          </a:p>
          <a:p>
            <a:pPr marL="812800" lvl="1" indent="-355600" eaLnBrk="1" hangingPunct="1">
              <a:lnSpc>
                <a:spcPct val="160000"/>
              </a:lnSpc>
              <a:buChar char="•"/>
            </a:pPr>
            <a:r>
              <a:rPr lang="zh-CN" altLang="en-US" sz="2800" b="1" dirty="0">
                <a:latin typeface="方正黑体" pitchFamily="34" charset="-122"/>
                <a:ea typeface="方正黑体" pitchFamily="34" charset="-122"/>
              </a:rPr>
              <a:t>水平方向上的光点数</a:t>
            </a:r>
            <a:r>
              <a:rPr lang="en-US" altLang="zh-CN" sz="2800" b="1">
                <a:latin typeface="Arial" panose="020B0604020202020204" pitchFamily="34" charset="0"/>
              </a:rPr>
              <a:t>×</a:t>
            </a:r>
            <a:r>
              <a:rPr lang="zh-CN" altLang="en-US" sz="2800" b="1" dirty="0">
                <a:latin typeface="方正黑体" pitchFamily="34" charset="-122"/>
                <a:ea typeface="方正黑体" pitchFamily="34" charset="-122"/>
              </a:rPr>
              <a:t>垂直方向上的光点数</a:t>
            </a:r>
          </a:p>
          <a:p>
            <a:pPr marL="812800" lvl="1" indent="-355600" eaLnBrk="1" hangingPunct="1">
              <a:lnSpc>
                <a:spcPct val="160000"/>
              </a:lnSpc>
            </a:pPr>
            <a:r>
              <a:rPr lang="zh-CN" altLang="zh-CN" sz="2800" b="1">
                <a:latin typeface="方正黑体" pitchFamily="34" charset="-122"/>
                <a:ea typeface="方正黑体" pitchFamily="34" charset="-122"/>
              </a:rPr>
              <a:t>	</a:t>
            </a:r>
            <a:r>
              <a:rPr lang="en-US" altLang="zh-CN" sz="2800" b="1" err="1">
                <a:latin typeface="方正黑体" pitchFamily="34" charset="-122"/>
                <a:ea typeface="方正黑体" pitchFamily="34" charset="-122"/>
              </a:rPr>
              <a:t>r(x×y</a:t>
            </a:r>
            <a:r>
              <a:rPr lang="en-US" altLang="zh-CN" sz="2800" b="1">
                <a:latin typeface="方正黑体" pitchFamily="34" charset="-122"/>
                <a:ea typeface="方正黑体" pitchFamily="34" charset="-122"/>
              </a:rPr>
              <a:t>)</a:t>
            </a:r>
          </a:p>
          <a:p>
            <a:pPr marL="812800" lvl="1" indent="-355600" eaLnBrk="1" hangingPunct="1">
              <a:lnSpc>
                <a:spcPct val="160000"/>
              </a:lnSpc>
              <a:buChar char="•"/>
            </a:pPr>
            <a:r>
              <a:rPr lang="zh-CN" altLang="en-US" sz="2800" b="1" dirty="0">
                <a:latin typeface="方正黑体" pitchFamily="34" charset="-122"/>
                <a:ea typeface="方正黑体" pitchFamily="34" charset="-122"/>
              </a:rPr>
              <a:t>显示器精度</a:t>
            </a:r>
            <a:r>
              <a:rPr lang="en-US" altLang="zh-CN" sz="2800" b="1">
                <a:latin typeface="方正黑体" pitchFamily="34" charset="-122"/>
                <a:ea typeface="方正黑体" pitchFamily="34" charset="-122"/>
              </a:rPr>
              <a:t>dpi</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标题 367617"/>
          <p:cNvSpPr>
            <a:spLocks noGrp="1" noRot="1"/>
          </p:cNvSpPr>
          <p:nvPr>
            <p:ph type="title"/>
          </p:nvPr>
        </p:nvSpPr>
        <p:spPr>
          <a:xfrm>
            <a:off x="301625" y="683261"/>
            <a:ext cx="8540750" cy="903605"/>
          </a:xfrm>
        </p:spPr>
        <p:txBody>
          <a:bodyPr anchor="ctr" anchorCtr="0">
            <a:spAutoFit/>
          </a:bodyPr>
          <a:lstStyle/>
          <a:p>
            <a:r>
              <a:rPr lang="zh-CN" altLang="en-US" sz="4400" b="1" dirty="0">
                <a:solidFill>
                  <a:schemeClr val="accent1">
                    <a:lumMod val="75000"/>
                  </a:schemeClr>
                </a:solidFill>
                <a:latin typeface="SimHei" panose="02010600030101010101" pitchFamily="2" charset="-122"/>
                <a:ea typeface="SimHei" panose="02010600030101010101" pitchFamily="2" charset="-122"/>
                <a:cs typeface="+mn-cs"/>
              </a:rPr>
              <a:t>光点直径</a:t>
            </a:r>
          </a:p>
        </p:txBody>
      </p:sp>
      <p:grpSp>
        <p:nvGrpSpPr>
          <p:cNvPr id="367619" name="组合 367618"/>
          <p:cNvGrpSpPr/>
          <p:nvPr/>
        </p:nvGrpSpPr>
        <p:grpSpPr>
          <a:xfrm>
            <a:off x="1409700" y="1905000"/>
            <a:ext cx="6515100" cy="1295400"/>
            <a:chOff x="888" y="1200"/>
            <a:chExt cx="4104" cy="816"/>
          </a:xfrm>
        </p:grpSpPr>
        <p:grpSp>
          <p:nvGrpSpPr>
            <p:cNvPr id="367620" name="组合 367619"/>
            <p:cNvGrpSpPr/>
            <p:nvPr/>
          </p:nvGrpSpPr>
          <p:grpSpPr>
            <a:xfrm>
              <a:off x="888" y="1200"/>
              <a:ext cx="1104" cy="736"/>
              <a:chOff x="4440" y="3032"/>
              <a:chExt cx="1104" cy="736"/>
            </a:xfrm>
          </p:grpSpPr>
          <p:sp>
            <p:nvSpPr>
              <p:cNvPr id="367621" name="直接连接符 367620"/>
              <p:cNvSpPr/>
              <p:nvPr/>
            </p:nvSpPr>
            <p:spPr>
              <a:xfrm>
                <a:off x="4440" y="3768"/>
                <a:ext cx="1104" cy="0"/>
              </a:xfrm>
              <a:prstGeom prst="line">
                <a:avLst/>
              </a:prstGeom>
              <a:ln w="38100" cap="flat" cmpd="sng">
                <a:solidFill>
                  <a:schemeClr val="tx1"/>
                </a:solidFill>
                <a:prstDash val="solid"/>
                <a:headEnd type="none" w="med" len="med"/>
                <a:tailEnd type="none" w="med" len="med"/>
              </a:ln>
            </p:spPr>
          </p:sp>
          <p:sp>
            <p:nvSpPr>
              <p:cNvPr id="367622" name="任意多边形 367621"/>
              <p:cNvSpPr/>
              <p:nvPr/>
            </p:nvSpPr>
            <p:spPr>
              <a:xfrm>
                <a:off x="4464" y="3032"/>
                <a:ext cx="1032" cy="652"/>
              </a:xfrm>
              <a:custGeom>
                <a:avLst/>
                <a:gdLst/>
                <a:ahLst/>
                <a:cxnLst/>
                <a:rect l="0" t="0" r="0" b="0"/>
                <a:pathLst>
                  <a:path w="1032" h="652">
                    <a:moveTo>
                      <a:pt x="0" y="652"/>
                    </a:moveTo>
                    <a:cubicBezTo>
                      <a:pt x="142" y="567"/>
                      <a:pt x="284" y="482"/>
                      <a:pt x="372" y="376"/>
                    </a:cubicBezTo>
                    <a:cubicBezTo>
                      <a:pt x="460" y="270"/>
                      <a:pt x="462" y="0"/>
                      <a:pt x="528" y="16"/>
                    </a:cubicBezTo>
                    <a:cubicBezTo>
                      <a:pt x="594" y="32"/>
                      <a:pt x="684" y="370"/>
                      <a:pt x="768" y="472"/>
                    </a:cubicBezTo>
                    <a:cubicBezTo>
                      <a:pt x="852" y="574"/>
                      <a:pt x="942" y="601"/>
                      <a:pt x="1032" y="628"/>
                    </a:cubicBezTo>
                  </a:path>
                </a:pathLst>
              </a:custGeom>
              <a:noFill/>
              <a:ln w="38100" cap="flat" cmpd="sng">
                <a:solidFill>
                  <a:schemeClr val="tx1">
                    <a:alpha val="100000"/>
                  </a:schemeClr>
                </a:solidFill>
                <a:prstDash val="solid"/>
                <a:headEnd type="none" w="med" len="med"/>
                <a:tailEnd type="none" w="med" len="med"/>
              </a:ln>
            </p:spPr>
            <p:txBody>
              <a:bodyPr/>
              <a:lstStyle/>
              <a:p>
                <a:endParaRPr lang="zh-CN" altLang="en-US"/>
              </a:p>
            </p:txBody>
          </p:sp>
          <p:sp>
            <p:nvSpPr>
              <p:cNvPr id="367623" name="直接连接符 367622"/>
              <p:cNvSpPr/>
              <p:nvPr/>
            </p:nvSpPr>
            <p:spPr>
              <a:xfrm>
                <a:off x="4800" y="3444"/>
                <a:ext cx="12" cy="324"/>
              </a:xfrm>
              <a:prstGeom prst="line">
                <a:avLst/>
              </a:prstGeom>
              <a:ln w="38100" cap="flat" cmpd="sng">
                <a:solidFill>
                  <a:schemeClr val="tx1"/>
                </a:solidFill>
                <a:prstDash val="sysDot"/>
                <a:headEnd type="none" w="med" len="med"/>
                <a:tailEnd type="none" w="med" len="med"/>
              </a:ln>
            </p:spPr>
          </p:sp>
          <p:sp>
            <p:nvSpPr>
              <p:cNvPr id="367624" name="直接连接符 367623"/>
              <p:cNvSpPr/>
              <p:nvPr/>
            </p:nvSpPr>
            <p:spPr>
              <a:xfrm>
                <a:off x="5196" y="3444"/>
                <a:ext cx="12" cy="324"/>
              </a:xfrm>
              <a:prstGeom prst="line">
                <a:avLst/>
              </a:prstGeom>
              <a:ln w="38100" cap="flat" cmpd="sng">
                <a:solidFill>
                  <a:schemeClr val="tx1"/>
                </a:solidFill>
                <a:prstDash val="sysDot"/>
                <a:headEnd type="none" w="med" len="med"/>
                <a:tailEnd type="none" w="med" len="med"/>
              </a:ln>
            </p:spPr>
          </p:sp>
        </p:grpSp>
        <p:sp>
          <p:nvSpPr>
            <p:cNvPr id="367625" name="文本框 367624"/>
            <p:cNvSpPr txBox="1"/>
            <p:nvPr/>
          </p:nvSpPr>
          <p:spPr>
            <a:xfrm>
              <a:off x="2400" y="1344"/>
              <a:ext cx="2592" cy="672"/>
            </a:xfrm>
            <a:prstGeom prst="rect">
              <a:avLst/>
            </a:prstGeom>
            <a:noFill/>
            <a:ln w="9525">
              <a:noFill/>
            </a:ln>
          </p:spPr>
          <p:txBody>
            <a:bodyPr>
              <a:spAutoFit/>
            </a:bodyPr>
            <a:lstStyle/>
            <a:p>
              <a:pPr>
                <a:spcBef>
                  <a:spcPct val="50000"/>
                </a:spcBef>
              </a:pPr>
              <a:r>
                <a:rPr lang="en-US" altLang="zh-CN" sz="3200" b="1">
                  <a:latin typeface="Times New Roman" panose="02020603050405020304" pitchFamily="18" charset="0"/>
                  <a:ea typeface="方正黑体" pitchFamily="34" charset="-122"/>
                </a:rPr>
                <a:t>CRT</a:t>
              </a:r>
              <a:r>
                <a:rPr lang="zh-CN" altLang="en-US" sz="3200" b="1" dirty="0">
                  <a:latin typeface="Times New Roman" panose="02020603050405020304" pitchFamily="18" charset="0"/>
                  <a:ea typeface="方正黑体" pitchFamily="34" charset="-122"/>
                </a:rPr>
                <a:t>屏幕上发光荧光层亮点的亮度分布图</a:t>
              </a:r>
            </a:p>
          </p:txBody>
        </p:sp>
      </p:grpSp>
      <p:grpSp>
        <p:nvGrpSpPr>
          <p:cNvPr id="367626" name="组合 367625"/>
          <p:cNvGrpSpPr/>
          <p:nvPr/>
        </p:nvGrpSpPr>
        <p:grpSpPr>
          <a:xfrm>
            <a:off x="1054100" y="3409950"/>
            <a:ext cx="2933700" cy="1158875"/>
            <a:chOff x="2976" y="2990"/>
            <a:chExt cx="1848" cy="730"/>
          </a:xfrm>
        </p:grpSpPr>
        <p:sp>
          <p:nvSpPr>
            <p:cNvPr id="367627" name="直接连接符 367626"/>
            <p:cNvSpPr/>
            <p:nvPr/>
          </p:nvSpPr>
          <p:spPr>
            <a:xfrm>
              <a:off x="2976" y="3720"/>
              <a:ext cx="1848" cy="0"/>
            </a:xfrm>
            <a:prstGeom prst="line">
              <a:avLst/>
            </a:prstGeom>
            <a:ln w="38100" cap="flat" cmpd="sng">
              <a:solidFill>
                <a:srgbClr val="00FFFF"/>
              </a:solidFill>
              <a:prstDash val="solid"/>
              <a:headEnd type="none" w="med" len="med"/>
              <a:tailEnd type="none" w="med" len="med"/>
            </a:ln>
          </p:spPr>
        </p:sp>
        <p:sp>
          <p:nvSpPr>
            <p:cNvPr id="367628" name="任意多边形 367627"/>
            <p:cNvSpPr/>
            <p:nvPr/>
          </p:nvSpPr>
          <p:spPr>
            <a:xfrm>
              <a:off x="3048" y="2990"/>
              <a:ext cx="1032" cy="636"/>
            </a:xfrm>
            <a:custGeom>
              <a:avLst/>
              <a:gdLst/>
              <a:ahLst/>
              <a:cxnLst/>
              <a:rect l="0" t="0" r="0" b="0"/>
              <a:pathLst>
                <a:path w="1032" h="636">
                  <a:moveTo>
                    <a:pt x="0" y="634"/>
                  </a:moveTo>
                  <a:cubicBezTo>
                    <a:pt x="56" y="635"/>
                    <a:pt x="112" y="636"/>
                    <a:pt x="168" y="586"/>
                  </a:cubicBezTo>
                  <a:cubicBezTo>
                    <a:pt x="224" y="536"/>
                    <a:pt x="278" y="426"/>
                    <a:pt x="336" y="334"/>
                  </a:cubicBezTo>
                  <a:cubicBezTo>
                    <a:pt x="394" y="242"/>
                    <a:pt x="438" y="0"/>
                    <a:pt x="516" y="34"/>
                  </a:cubicBezTo>
                  <a:cubicBezTo>
                    <a:pt x="594" y="68"/>
                    <a:pt x="718" y="444"/>
                    <a:pt x="804" y="538"/>
                  </a:cubicBezTo>
                  <a:cubicBezTo>
                    <a:pt x="890" y="632"/>
                    <a:pt x="994" y="590"/>
                    <a:pt x="1032" y="598"/>
                  </a:cubicBezTo>
                </a:path>
              </a:pathLst>
            </a:custGeom>
            <a:noFill/>
            <a:ln w="38100" cap="flat" cmpd="sng">
              <a:solidFill>
                <a:srgbClr val="00FFFF">
                  <a:alpha val="100000"/>
                </a:srgbClr>
              </a:solidFill>
              <a:prstDash val="solid"/>
              <a:headEnd type="none" w="med" len="med"/>
              <a:tailEnd type="none" w="med" len="med"/>
            </a:ln>
          </p:spPr>
          <p:txBody>
            <a:bodyPr/>
            <a:lstStyle/>
            <a:p>
              <a:endParaRPr lang="zh-CN" altLang="en-US"/>
            </a:p>
          </p:txBody>
        </p:sp>
        <p:sp>
          <p:nvSpPr>
            <p:cNvPr id="367629" name="任意多边形 367628"/>
            <p:cNvSpPr/>
            <p:nvPr/>
          </p:nvSpPr>
          <p:spPr>
            <a:xfrm>
              <a:off x="3468" y="3002"/>
              <a:ext cx="1032" cy="636"/>
            </a:xfrm>
            <a:custGeom>
              <a:avLst/>
              <a:gdLst/>
              <a:ahLst/>
              <a:cxnLst/>
              <a:rect l="0" t="0" r="0" b="0"/>
              <a:pathLst>
                <a:path w="1032" h="636">
                  <a:moveTo>
                    <a:pt x="0" y="634"/>
                  </a:moveTo>
                  <a:cubicBezTo>
                    <a:pt x="56" y="635"/>
                    <a:pt x="112" y="636"/>
                    <a:pt x="168" y="586"/>
                  </a:cubicBezTo>
                  <a:cubicBezTo>
                    <a:pt x="224" y="536"/>
                    <a:pt x="278" y="426"/>
                    <a:pt x="336" y="334"/>
                  </a:cubicBezTo>
                  <a:cubicBezTo>
                    <a:pt x="394" y="242"/>
                    <a:pt x="438" y="0"/>
                    <a:pt x="516" y="34"/>
                  </a:cubicBezTo>
                  <a:cubicBezTo>
                    <a:pt x="594" y="68"/>
                    <a:pt x="718" y="444"/>
                    <a:pt x="804" y="538"/>
                  </a:cubicBezTo>
                  <a:cubicBezTo>
                    <a:pt x="890" y="632"/>
                    <a:pt x="994" y="590"/>
                    <a:pt x="1032" y="598"/>
                  </a:cubicBezTo>
                </a:path>
              </a:pathLst>
            </a:custGeom>
            <a:noFill/>
            <a:ln w="38100" cap="flat" cmpd="sng">
              <a:solidFill>
                <a:srgbClr val="00FFFF">
                  <a:alpha val="100000"/>
                </a:srgbClr>
              </a:solidFill>
              <a:prstDash val="solid"/>
              <a:headEnd type="none" w="med" len="med"/>
              <a:tailEnd type="none" w="med" len="med"/>
            </a:ln>
          </p:spPr>
          <p:txBody>
            <a:bodyPr/>
            <a:lstStyle/>
            <a:p>
              <a:endParaRPr lang="zh-CN" altLang="en-US"/>
            </a:p>
          </p:txBody>
        </p:sp>
      </p:grpSp>
      <p:sp>
        <p:nvSpPr>
          <p:cNvPr id="367630" name="文本框 367629"/>
          <p:cNvSpPr txBox="1"/>
          <p:nvPr/>
        </p:nvSpPr>
        <p:spPr>
          <a:xfrm>
            <a:off x="4039870" y="3429000"/>
            <a:ext cx="3884613" cy="1066800"/>
          </a:xfrm>
          <a:prstGeom prst="rect">
            <a:avLst/>
          </a:prstGeom>
          <a:noFill/>
          <a:ln w="9525">
            <a:noFill/>
          </a:ln>
        </p:spPr>
        <p:txBody>
          <a:bodyPr>
            <a:spAutoFit/>
          </a:bodyPr>
          <a:lstStyle/>
          <a:p>
            <a:pPr>
              <a:spcBef>
                <a:spcPct val="50000"/>
              </a:spcBef>
            </a:pPr>
            <a:r>
              <a:rPr lang="zh-CN" altLang="en-US" sz="3200" b="1" dirty="0">
                <a:latin typeface="Times New Roman" panose="02020603050405020304" pitchFamily="18" charset="0"/>
                <a:ea typeface="方正黑体" pitchFamily="34" charset="-122"/>
              </a:rPr>
              <a:t>区别</a:t>
            </a:r>
            <a:r>
              <a:rPr lang="en-US" altLang="zh-CN" sz="3200" b="1">
                <a:latin typeface="Times New Roman" panose="02020603050405020304" pitchFamily="18" charset="0"/>
                <a:ea typeface="方正黑体" pitchFamily="34" charset="-122"/>
              </a:rPr>
              <a:t>CRT</a:t>
            </a:r>
            <a:r>
              <a:rPr lang="zh-CN" altLang="en-US" sz="3200" b="1" dirty="0">
                <a:latin typeface="Times New Roman" panose="02020603050405020304" pitchFamily="18" charset="0"/>
                <a:ea typeface="方正黑体" pitchFamily="34" charset="-122"/>
              </a:rPr>
              <a:t>屏幕上两个亮点：衰减</a:t>
            </a:r>
            <a:r>
              <a:rPr lang="en-US" altLang="zh-CN" sz="3200" b="1">
                <a:latin typeface="Times New Roman" panose="02020603050405020304" pitchFamily="18" charset="0"/>
                <a:ea typeface="方正黑体" pitchFamily="34" charset="-122"/>
              </a:rPr>
              <a:t>60</a:t>
            </a:r>
            <a:r>
              <a:rPr lang="zh-CN" altLang="en-US" sz="3200" b="1" dirty="0">
                <a:latin typeface="Times New Roman" panose="02020603050405020304" pitchFamily="18" charset="0"/>
                <a:ea typeface="方正黑体" pitchFamily="34" charset="-122"/>
              </a:rPr>
              <a:t>％</a:t>
            </a:r>
          </a:p>
        </p:txBody>
      </p:sp>
      <p:sp>
        <p:nvSpPr>
          <p:cNvPr id="2" name="文本框 1"/>
          <p:cNvSpPr txBox="1"/>
          <p:nvPr/>
        </p:nvSpPr>
        <p:spPr>
          <a:xfrm>
            <a:off x="2267585" y="4725035"/>
            <a:ext cx="4572000" cy="1322070"/>
          </a:xfrm>
          <a:prstGeom prst="rect">
            <a:avLst/>
          </a:prstGeom>
          <a:noFill/>
        </p:spPr>
        <p:txBody>
          <a:bodyPr wrap="square" rtlCol="0" anchor="t">
            <a:spAutoFit/>
          </a:bodyPr>
          <a:lstStyle/>
          <a:p>
            <a:r>
              <a:rPr lang="zh-CN" altLang="en-US" sz="2000" b="1" dirty="0">
                <a:solidFill>
                  <a:srgbClr val="FF0000"/>
                </a:solidFill>
                <a:sym typeface="+mn-ea"/>
              </a:rPr>
              <a:t>点距</a:t>
            </a:r>
            <a:r>
              <a:rPr lang="zh-CN" altLang="en-US" sz="2000" dirty="0">
                <a:sym typeface="+mn-ea"/>
              </a:rPr>
              <a:t>光点的直径，显示器的物理光点尺寸。</a:t>
            </a:r>
            <a:endParaRPr lang="zh-CN" altLang="en-US" sz="2000" dirty="0"/>
          </a:p>
          <a:p>
            <a:pPr>
              <a:buNone/>
            </a:pPr>
            <a:r>
              <a:rPr lang="zh-CN" altLang="en-US" sz="2000" dirty="0">
                <a:sym typeface="+mn-ea"/>
              </a:rPr>
              <a:t>荧光屏上两个相邻的相同颜色磷光点之间的最短距离</a:t>
            </a:r>
            <a:r>
              <a:rPr lang="en-US" altLang="zh-CN" sz="2000" dirty="0">
                <a:sym typeface="+mn-ea"/>
              </a:rPr>
              <a:t>,</a:t>
            </a:r>
            <a:r>
              <a:rPr lang="zh-CN" altLang="en-US" sz="2000" dirty="0">
                <a:sym typeface="+mn-ea"/>
              </a:rPr>
              <a:t>单位：</a:t>
            </a:r>
            <a:r>
              <a:rPr lang="en-US" altLang="zh-CN" sz="2000">
                <a:sym typeface="+mn-ea"/>
              </a:rPr>
              <a:t>mm</a:t>
            </a:r>
            <a:endParaRPr lang="zh-CN" altLang="en-US"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标题 373761"/>
          <p:cNvSpPr>
            <a:spLocks noGrp="1" noRot="1"/>
          </p:cNvSpPr>
          <p:nvPr>
            <p:ph type="title"/>
          </p:nvPr>
        </p:nvSpPr>
        <p:spPr>
          <a:xfrm>
            <a:off x="830263" y="275273"/>
            <a:ext cx="7780337" cy="903605"/>
          </a:xfrm>
        </p:spPr>
        <p:txBody>
          <a:bodyPr anchor="ctr" anchorCtr="0">
            <a:spAutoFit/>
          </a:bodyPr>
          <a:lstStyle/>
          <a:p>
            <a:r>
              <a:rPr lang="zh-CN" altLang="en-US" sz="4400" b="1" dirty="0">
                <a:solidFill>
                  <a:schemeClr val="accent1">
                    <a:lumMod val="75000"/>
                  </a:schemeClr>
                </a:solidFill>
                <a:latin typeface="SimHei" panose="02010600030101010101" pitchFamily="2" charset="-122"/>
                <a:ea typeface="SimHei" panose="02010600030101010101" pitchFamily="2" charset="-122"/>
                <a:cs typeface="+mn-cs"/>
              </a:rPr>
              <a:t>分辨率</a:t>
            </a:r>
          </a:p>
        </p:txBody>
      </p:sp>
      <p:sp>
        <p:nvSpPr>
          <p:cNvPr id="373763" name="文本占位符 373762"/>
          <p:cNvSpPr>
            <a:spLocks noGrp="1" noRot="1"/>
          </p:cNvSpPr>
          <p:nvPr>
            <p:ph type="body" idx="1"/>
          </p:nvPr>
        </p:nvSpPr>
        <p:spPr>
          <a:xfrm>
            <a:off x="1115695" y="1772920"/>
            <a:ext cx="7507288" cy="2400935"/>
          </a:xfrm>
        </p:spPr>
        <p:txBody>
          <a:bodyPr wrap="square">
            <a:spAutoFit/>
          </a:bodyPr>
          <a:lstStyle/>
          <a:p>
            <a:pPr>
              <a:lnSpc>
                <a:spcPct val="110000"/>
              </a:lnSpc>
            </a:pPr>
            <a:r>
              <a:rPr lang="en-US" altLang="zh-CN" sz="2400"/>
              <a:t>r(x)</a:t>
            </a:r>
            <a:r>
              <a:rPr lang="zh-CN" altLang="en-US" sz="2400"/>
              <a:t>	</a:t>
            </a:r>
            <a:r>
              <a:rPr lang="zh-CN" altLang="en-US" sz="2400" dirty="0"/>
              <a:t>水平扫描的点数</a:t>
            </a:r>
          </a:p>
          <a:p>
            <a:pPr>
              <a:lnSpc>
                <a:spcPct val="110000"/>
              </a:lnSpc>
            </a:pPr>
            <a:r>
              <a:rPr lang="en-US" altLang="zh-CN" sz="2400"/>
              <a:t>r(y)</a:t>
            </a:r>
            <a:r>
              <a:rPr lang="zh-CN" altLang="en-US" sz="2400"/>
              <a:t>	</a:t>
            </a:r>
            <a:r>
              <a:rPr lang="zh-CN" altLang="en-US" sz="2400" dirty="0"/>
              <a:t>每帧扫描线数</a:t>
            </a:r>
          </a:p>
          <a:p>
            <a:pPr>
              <a:lnSpc>
                <a:spcPct val="180000"/>
              </a:lnSpc>
              <a:buNone/>
            </a:pPr>
            <a:r>
              <a:rPr lang="zh-CN" altLang="en-US" sz="2400" dirty="0"/>
              <a:t>分辨率：</a:t>
            </a:r>
            <a:r>
              <a:rPr lang="en-US" altLang="zh-CN" sz="2400">
                <a:sym typeface="+mn-ea"/>
              </a:rPr>
              <a:t>h＝r(x)</a:t>
            </a:r>
            <a:r>
              <a:rPr lang="en-US" altLang="zh-CN" sz="2400" baseline="-4000">
                <a:sym typeface="+mn-ea"/>
              </a:rPr>
              <a:t>×</a:t>
            </a:r>
            <a:r>
              <a:rPr lang="en-US" altLang="zh-CN" sz="2400">
                <a:sym typeface="+mn-ea"/>
              </a:rPr>
              <a:t>r(y) </a:t>
            </a:r>
            <a:endParaRPr lang="en-US" altLang="zh-CN" sz="240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890" b="1" dirty="0">
                <a:solidFill>
                  <a:schemeClr val="accent1">
                    <a:lumMod val="75000"/>
                  </a:schemeClr>
                </a:solidFill>
                <a:latin typeface="SimHei" panose="02010600030101010101" pitchFamily="2" charset="-122"/>
                <a:ea typeface="SimHei" panose="02010600030101010101" pitchFamily="2" charset="-122"/>
                <a:cs typeface="+mn-cs"/>
                <a:sym typeface="+mn-ea"/>
              </a:rPr>
              <a:t>DPI</a:t>
            </a:r>
            <a:r>
              <a:rPr lang="zh-CN" altLang="en-US" sz="4890" b="1" dirty="0">
                <a:solidFill>
                  <a:schemeClr val="accent1">
                    <a:lumMod val="75000"/>
                  </a:schemeClr>
                </a:solidFill>
                <a:latin typeface="SimHei" panose="02010600030101010101" pitchFamily="2" charset="-122"/>
                <a:ea typeface="SimHei" panose="02010600030101010101" pitchFamily="2" charset="-122"/>
                <a:cs typeface="+mn-cs"/>
                <a:sym typeface="+mn-ea"/>
              </a:rPr>
              <a:t>分辨率</a:t>
            </a:r>
            <a:br>
              <a:rPr lang="zh-CN" altLang="en-US" b="1" dirty="0">
                <a:solidFill>
                  <a:schemeClr val="accent1">
                    <a:lumMod val="75000"/>
                  </a:schemeClr>
                </a:solidFill>
                <a:latin typeface="SimHei" panose="02010600030101010101" pitchFamily="2" charset="-122"/>
                <a:ea typeface="SimHei" panose="02010600030101010101" pitchFamily="2" charset="-122"/>
                <a:cs typeface="+mn-cs"/>
              </a:rPr>
            </a:br>
            <a:endParaRPr lang="zh-CN" altLang="en-US"/>
          </a:p>
        </p:txBody>
      </p:sp>
      <p:graphicFrame>
        <p:nvGraphicFramePr>
          <p:cNvPr id="4" name="对象 3"/>
          <p:cNvGraphicFramePr/>
          <p:nvPr/>
        </p:nvGraphicFramePr>
        <p:xfrm>
          <a:off x="5796280" y="981075"/>
          <a:ext cx="2573655" cy="2860040"/>
        </p:xfrm>
        <a:graphic>
          <a:graphicData uri="http://schemas.openxmlformats.org/presentationml/2006/ole">
            <mc:AlternateContent xmlns:mc="http://schemas.openxmlformats.org/markup-compatibility/2006">
              <mc:Choice xmlns:v="urn:schemas-microsoft-com:vml" Requires="v">
                <p:oleObj spid="_x0000_s4109" r:id="rId3" imgW="2571750" imgH="2857500" progId="Paint.Picture">
                  <p:embed/>
                </p:oleObj>
              </mc:Choice>
              <mc:Fallback>
                <p:oleObj r:id="rId3" imgW="2571750" imgH="2857500" progId="Paint.Picture">
                  <p:embed/>
                  <p:pic>
                    <p:nvPicPr>
                      <p:cNvPr id="0" name="图片 4"/>
                      <p:cNvPicPr/>
                      <p:nvPr/>
                    </p:nvPicPr>
                    <p:blipFill>
                      <a:blip r:embed="rId4"/>
                      <a:stretch>
                        <a:fillRect/>
                      </a:stretch>
                    </p:blipFill>
                    <p:spPr>
                      <a:xfrm>
                        <a:off x="5796280" y="981075"/>
                        <a:ext cx="2573655" cy="2860040"/>
                      </a:xfrm>
                      <a:prstGeom prst="rect">
                        <a:avLst/>
                      </a:prstGeom>
                    </p:spPr>
                  </p:pic>
                </p:oleObj>
              </mc:Fallback>
            </mc:AlternateContent>
          </a:graphicData>
        </a:graphic>
      </p:graphicFrame>
      <p:graphicFrame>
        <p:nvGraphicFramePr>
          <p:cNvPr id="8" name="对象 7"/>
          <p:cNvGraphicFramePr/>
          <p:nvPr/>
        </p:nvGraphicFramePr>
        <p:xfrm>
          <a:off x="1547495" y="1701165"/>
          <a:ext cx="3050540" cy="2287905"/>
        </p:xfrm>
        <a:graphic>
          <a:graphicData uri="http://schemas.openxmlformats.org/presentationml/2006/ole">
            <mc:AlternateContent xmlns:mc="http://schemas.openxmlformats.org/markup-compatibility/2006">
              <mc:Choice xmlns:v="urn:schemas-microsoft-com:vml" Requires="v">
                <p:oleObj spid="_x0000_s4110" r:id="rId5" imgW="3048000" imgH="2286000" progId="Paint.Picture">
                  <p:embed/>
                </p:oleObj>
              </mc:Choice>
              <mc:Fallback>
                <p:oleObj r:id="rId5" imgW="3048000" imgH="2286000" progId="Paint.Picture">
                  <p:embed/>
                  <p:pic>
                    <p:nvPicPr>
                      <p:cNvPr id="0" name="图片 8"/>
                      <p:cNvPicPr/>
                      <p:nvPr/>
                    </p:nvPicPr>
                    <p:blipFill>
                      <a:blip r:embed="rId6"/>
                      <a:stretch>
                        <a:fillRect/>
                      </a:stretch>
                    </p:blipFill>
                    <p:spPr>
                      <a:xfrm>
                        <a:off x="1547495" y="1701165"/>
                        <a:ext cx="3050540" cy="2287905"/>
                      </a:xfrm>
                      <a:prstGeom prst="rect">
                        <a:avLst/>
                      </a:prstGeom>
                    </p:spPr>
                  </p:pic>
                </p:oleObj>
              </mc:Fallback>
            </mc:AlternateContent>
          </a:graphicData>
        </a:graphic>
      </p:graphicFrame>
      <p:graphicFrame>
        <p:nvGraphicFramePr>
          <p:cNvPr id="10" name="对象 9"/>
          <p:cNvGraphicFramePr/>
          <p:nvPr/>
        </p:nvGraphicFramePr>
        <p:xfrm>
          <a:off x="2411730" y="4149090"/>
          <a:ext cx="5719445" cy="2383155"/>
        </p:xfrm>
        <a:graphic>
          <a:graphicData uri="http://schemas.openxmlformats.org/presentationml/2006/ole">
            <mc:AlternateContent xmlns:mc="http://schemas.openxmlformats.org/markup-compatibility/2006">
              <mc:Choice xmlns:v="urn:schemas-microsoft-com:vml" Requires="v">
                <p:oleObj spid="_x0000_s4111" r:id="rId7" imgW="5715000" imgH="2381250" progId="Paint.Picture">
                  <p:embed/>
                </p:oleObj>
              </mc:Choice>
              <mc:Fallback>
                <p:oleObj r:id="rId7" imgW="5715000" imgH="2381250" progId="Paint.Picture">
                  <p:embed/>
                  <p:pic>
                    <p:nvPicPr>
                      <p:cNvPr id="0" name="图片 10"/>
                      <p:cNvPicPr/>
                      <p:nvPr/>
                    </p:nvPicPr>
                    <p:blipFill>
                      <a:blip r:embed="rId8"/>
                      <a:stretch>
                        <a:fillRect/>
                      </a:stretch>
                    </p:blipFill>
                    <p:spPr>
                      <a:xfrm>
                        <a:off x="2411730" y="4149090"/>
                        <a:ext cx="5719445" cy="2383155"/>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306" name="图片 354305"/>
          <p:cNvPicPr>
            <a:picLocks noChangeAspect="1"/>
          </p:cNvPicPr>
          <p:nvPr/>
        </p:nvPicPr>
        <p:blipFill>
          <a:blip r:embed="rId3"/>
          <a:stretch>
            <a:fillRect/>
          </a:stretch>
        </p:blipFill>
        <p:spPr>
          <a:xfrm>
            <a:off x="4140200" y="2420938"/>
            <a:ext cx="4762500" cy="1743075"/>
          </a:xfrm>
          <a:prstGeom prst="rect">
            <a:avLst/>
          </a:prstGeom>
          <a:noFill/>
          <a:ln w="9525">
            <a:noFill/>
          </a:ln>
        </p:spPr>
      </p:pic>
      <p:sp>
        <p:nvSpPr>
          <p:cNvPr id="354307" name="矩形 354306"/>
          <p:cNvSpPr/>
          <p:nvPr/>
        </p:nvSpPr>
        <p:spPr>
          <a:xfrm>
            <a:off x="1115695" y="2636838"/>
            <a:ext cx="2663825" cy="3733800"/>
          </a:xfrm>
          <a:prstGeom prst="rect">
            <a:avLst/>
          </a:prstGeom>
          <a:noFill/>
          <a:ln w="9525">
            <a:noFill/>
          </a:ln>
        </p:spPr>
        <p:txBody>
          <a:bodyPr lIns="92075" tIns="46038" rIns="92075" bIns="46038"/>
          <a:lstStyle>
            <a:lvl1pPr marL="342900" lvl="0" indent="-342900" algn="l" defTabSz="914400" rtl="0" eaLnBrk="1" fontAlgn="base" latinLnBrk="0" hangingPunct="1">
              <a:lnSpc>
                <a:spcPct val="100000"/>
              </a:lnSpc>
              <a:spcBef>
                <a:spcPct val="20000"/>
              </a:spcBef>
              <a:spcAft>
                <a:spcPct val="0"/>
              </a:spcAft>
              <a:buClr>
                <a:srgbClr val="FF3300"/>
              </a:buClr>
              <a:buSzPct val="80000"/>
              <a:buFont typeface="Wingdings" panose="05000000000000000000" pitchFamily="2" charset="2"/>
              <a:buChar char="l"/>
              <a:defRPr sz="3200" b="1" u="none" kern="1200" baseline="0">
                <a:solidFill>
                  <a:schemeClr val="tx1"/>
                </a:solidFill>
                <a:latin typeface="Arial" panose="020B0604020202020204" pitchFamily="34" charset="0"/>
                <a:ea typeface="SimSun"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Char char="Ø"/>
              <a:defRPr sz="2800" b="1" i="0" u="none" kern="1200" baseline="0">
                <a:solidFill>
                  <a:schemeClr val="tx1"/>
                </a:solidFill>
                <a:latin typeface="Arial" panose="020B0604020202020204" pitchFamily="34" charset="0"/>
                <a:ea typeface="SimSun"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400" b="1" i="0" u="none" kern="1200" baseline="0">
                <a:solidFill>
                  <a:schemeClr val="tx1"/>
                </a:solidFill>
                <a:latin typeface="Arial" panose="020B0604020202020204" pitchFamily="34" charset="0"/>
                <a:ea typeface="SimSun"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000" b="1" i="0" u="none" kern="1200" baseline="0">
                <a:solidFill>
                  <a:schemeClr val="tx1"/>
                </a:solidFill>
                <a:latin typeface="Arial" panose="020B0604020202020204" pitchFamily="34" charset="0"/>
                <a:ea typeface="SimSun"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1" i="0" u="none" kern="1200" baseline="0">
                <a:solidFill>
                  <a:schemeClr val="tx1"/>
                </a:solidFill>
                <a:latin typeface="Arial" panose="020B0604020202020204" pitchFamily="34" charset="0"/>
                <a:ea typeface="SimSun" panose="02010600030101010101" pitchFamily="2" charset="-122"/>
              </a:defRPr>
            </a:lvl5pPr>
          </a:lstStyle>
          <a:p>
            <a:pPr lvl="0">
              <a:lnSpc>
                <a:spcPct val="150000"/>
              </a:lnSpc>
            </a:pPr>
            <a:r>
              <a:rPr lang="zh-CN" altLang="zh-CN" sz="2800" dirty="0"/>
              <a:t>电子枪</a:t>
            </a:r>
            <a:endParaRPr lang="zh-CN" altLang="en-US" sz="2800" dirty="0"/>
          </a:p>
          <a:p>
            <a:pPr lvl="0">
              <a:lnSpc>
                <a:spcPct val="150000"/>
              </a:lnSpc>
            </a:pPr>
            <a:r>
              <a:rPr lang="zh-CN" altLang="en-US" sz="2800" dirty="0"/>
              <a:t>聚焦系统</a:t>
            </a:r>
          </a:p>
          <a:p>
            <a:pPr lvl="0">
              <a:lnSpc>
                <a:spcPct val="150000"/>
              </a:lnSpc>
            </a:pPr>
            <a:r>
              <a:rPr lang="zh-CN" altLang="en-US" sz="2800" dirty="0"/>
              <a:t>偏转系统</a:t>
            </a:r>
          </a:p>
          <a:p>
            <a:pPr lvl="0">
              <a:lnSpc>
                <a:spcPct val="150000"/>
              </a:lnSpc>
            </a:pPr>
            <a:r>
              <a:rPr lang="zh-CN" altLang="en-US" sz="2800" dirty="0"/>
              <a:t>荧光屏</a:t>
            </a:r>
          </a:p>
        </p:txBody>
      </p:sp>
      <p:sp>
        <p:nvSpPr>
          <p:cNvPr id="354308" name="矩形 354307"/>
          <p:cNvSpPr/>
          <p:nvPr/>
        </p:nvSpPr>
        <p:spPr>
          <a:xfrm>
            <a:off x="2730024" y="587058"/>
            <a:ext cx="3368040" cy="676910"/>
          </a:xfrm>
          <a:prstGeom prst="rect">
            <a:avLst/>
          </a:prstGeom>
          <a:noFill/>
          <a:ln w="9525">
            <a:noFill/>
          </a:ln>
        </p:spPr>
        <p:txBody>
          <a:bodyPr wrap="none" lIns="0" tIns="0" rIns="0" bIns="0" anchor="ctr" anchorCtr="0">
            <a:spAutoFit/>
          </a:bodyPr>
          <a:lstStyle/>
          <a:p>
            <a:pPr algn="ctr">
              <a:spcBef>
                <a:spcPct val="50000"/>
              </a:spcBef>
            </a:pPr>
            <a:r>
              <a:rPr lang="zh-CN" altLang="en-US" sz="4400" b="1" dirty="0">
                <a:solidFill>
                  <a:schemeClr val="accent1">
                    <a:lumMod val="75000"/>
                  </a:schemeClr>
                </a:solidFill>
                <a:latin typeface="SimHei" panose="02010600030101010101" pitchFamily="2" charset="-122"/>
                <a:ea typeface="SimHei" panose="02010600030101010101" pitchFamily="2" charset="-122"/>
              </a:rPr>
              <a:t>扫描刷新显示</a:t>
            </a:r>
            <a:endParaRPr lang="zh-CN" altLang="en-US" sz="4400" b="1">
              <a:solidFill>
                <a:schemeClr val="tx2"/>
              </a:solidFill>
              <a:latin typeface="Arial" panose="020B0604020202020204" pitchFamily="34" charset="0"/>
            </a:endParaRPr>
          </a:p>
        </p:txBody>
      </p:sp>
      <p:sp>
        <p:nvSpPr>
          <p:cNvPr id="2" name="文本框 1"/>
          <p:cNvSpPr txBox="1"/>
          <p:nvPr/>
        </p:nvSpPr>
        <p:spPr>
          <a:xfrm>
            <a:off x="1115695" y="1988820"/>
            <a:ext cx="952500" cy="706755"/>
          </a:xfrm>
          <a:prstGeom prst="rect">
            <a:avLst/>
          </a:prstGeom>
          <a:noFill/>
        </p:spPr>
        <p:txBody>
          <a:bodyPr wrap="none" rtlCol="0" anchor="t">
            <a:spAutoFit/>
          </a:bodyPr>
          <a:lstStyle/>
          <a:p>
            <a:r>
              <a:rPr lang="zh-CN" altLang="en-US" sz="4000" b="1" dirty="0">
                <a:solidFill>
                  <a:schemeClr val="accent1">
                    <a:lumMod val="75000"/>
                  </a:schemeClr>
                </a:solidFill>
                <a:latin typeface="SimHei" panose="02010600030101010101" pitchFamily="2" charset="-122"/>
                <a:ea typeface="SimHei" panose="02010600030101010101" pitchFamily="2" charset="-122"/>
                <a:sym typeface="+mn-ea"/>
              </a:rPr>
              <a:t>CRT</a:t>
            </a:r>
          </a:p>
        </p:txBody>
      </p:sp>
      <p:sp>
        <p:nvSpPr>
          <p:cNvPr id="3" name="文本框 2"/>
          <p:cNvSpPr txBox="1"/>
          <p:nvPr/>
        </p:nvSpPr>
        <p:spPr>
          <a:xfrm>
            <a:off x="3563620" y="4797425"/>
            <a:ext cx="5206365" cy="1198880"/>
          </a:xfrm>
          <a:prstGeom prst="rect">
            <a:avLst/>
          </a:prstGeom>
          <a:noFill/>
        </p:spPr>
        <p:txBody>
          <a:bodyPr wrap="square" rtlCol="0" anchor="t">
            <a:spAutoFit/>
          </a:bodyPr>
          <a:lstStyle/>
          <a:p>
            <a:r>
              <a:rPr lang="zh-CN" altLang="en-US" sz="2400" b="1" dirty="0">
                <a:gradFill>
                  <a:gsLst>
                    <a:gs pos="50000">
                      <a:srgbClr val="685B51"/>
                    </a:gs>
                    <a:gs pos="0">
                      <a:srgbClr val="9A928B"/>
                    </a:gs>
                    <a:gs pos="100000">
                      <a:srgbClr val="352416"/>
                    </a:gs>
                  </a:gsLst>
                  <a:lin scaled="1"/>
                </a:gradFill>
                <a:latin typeface="Tahoma" panose="020B0604030504040204" pitchFamily="34" charset="0"/>
                <a:ea typeface="方正黑体" pitchFamily="34" charset="-122"/>
                <a:sym typeface="+mn-ea"/>
              </a:rPr>
              <a:t>工作原理</a:t>
            </a:r>
            <a:r>
              <a:rPr lang="zh-CN" altLang="en-US" sz="2400" dirty="0">
                <a:gradFill>
                  <a:gsLst>
                    <a:gs pos="50000">
                      <a:srgbClr val="685B51"/>
                    </a:gs>
                    <a:gs pos="0">
                      <a:srgbClr val="9A928B"/>
                    </a:gs>
                    <a:gs pos="100000">
                      <a:srgbClr val="352416"/>
                    </a:gs>
                  </a:gsLst>
                  <a:lin scaled="1"/>
                </a:gradFill>
                <a:latin typeface="Tahoma" panose="020B0604030504040204" pitchFamily="34" charset="0"/>
                <a:ea typeface="方正黑体" pitchFamily="34" charset="-122"/>
                <a:sym typeface="+mn-ea"/>
              </a:rPr>
              <a:t>：</a:t>
            </a:r>
            <a:r>
              <a:rPr lang="zh-CN" altLang="en-US" sz="2400" b="1" dirty="0">
                <a:gradFill>
                  <a:gsLst>
                    <a:gs pos="50000">
                      <a:srgbClr val="685B51"/>
                    </a:gs>
                    <a:gs pos="0">
                      <a:srgbClr val="9A928B"/>
                    </a:gs>
                    <a:gs pos="100000">
                      <a:srgbClr val="352416"/>
                    </a:gs>
                  </a:gsLst>
                  <a:lin scaled="1"/>
                </a:gradFill>
                <a:latin typeface="Tahoma" panose="020B0604030504040204" pitchFamily="34" charset="0"/>
                <a:ea typeface="方正黑体" pitchFamily="34" charset="-122"/>
                <a:sym typeface="+mn-ea"/>
              </a:rPr>
              <a:t>电子枪发射的电子束经过聚焦系统和偏转系统的作用，打在荧光屏上，激活荧光物质发荧光。</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文本框 363521"/>
          <p:cNvSpPr txBox="1"/>
          <p:nvPr/>
        </p:nvSpPr>
        <p:spPr>
          <a:xfrm>
            <a:off x="3188018" y="652146"/>
            <a:ext cx="2529840" cy="676910"/>
          </a:xfrm>
          <a:prstGeom prst="rect">
            <a:avLst/>
          </a:prstGeom>
          <a:noFill/>
          <a:ln w="9525">
            <a:noFill/>
          </a:ln>
        </p:spPr>
        <p:txBody>
          <a:bodyPr wrap="none" lIns="0" tIns="0" rIns="0" bIns="0" anchor="ctr" anchorCtr="0">
            <a:spAutoFit/>
          </a:bodyPr>
          <a:lstStyle/>
          <a:p>
            <a:pPr algn="ctr">
              <a:spcBef>
                <a:spcPct val="50000"/>
              </a:spcBef>
            </a:pPr>
            <a:r>
              <a:rPr lang="zh-CN" altLang="en-US" sz="4400" b="1" dirty="0">
                <a:solidFill>
                  <a:schemeClr val="accent1">
                    <a:lumMod val="75000"/>
                  </a:schemeClr>
                </a:solidFill>
                <a:latin typeface="SimHei" panose="02010600030101010101" pitchFamily="2" charset="-122"/>
                <a:ea typeface="SimHei" panose="02010600030101010101" pitchFamily="2" charset="-122"/>
              </a:rPr>
              <a:t>CRT显示器</a:t>
            </a:r>
            <a:endParaRPr lang="zh-CN" altLang="en-US" sz="4400" b="1">
              <a:solidFill>
                <a:schemeClr val="tx2"/>
              </a:solidFill>
              <a:latin typeface="Arial" panose="020B0604020202020204" pitchFamily="34" charset="0"/>
            </a:endParaRPr>
          </a:p>
        </p:txBody>
      </p:sp>
      <p:sp>
        <p:nvSpPr>
          <p:cNvPr id="363523" name="文本框 363522"/>
          <p:cNvSpPr txBox="1"/>
          <p:nvPr/>
        </p:nvSpPr>
        <p:spPr>
          <a:xfrm>
            <a:off x="251460" y="1559560"/>
            <a:ext cx="3608705" cy="2227580"/>
          </a:xfrm>
          <a:prstGeom prst="rect">
            <a:avLst/>
          </a:prstGeom>
          <a:noFill/>
          <a:ln w="9525">
            <a:noFill/>
          </a:ln>
        </p:spPr>
        <p:txBody>
          <a:bodyPr wrap="square" lIns="0" tIns="0" rIns="0" bIns="0" anchor="ctr" anchorCtr="0">
            <a:spAutoFit/>
          </a:bodyPr>
          <a:lstStyle/>
          <a:p>
            <a:pPr marL="363855" indent="-363855">
              <a:lnSpc>
                <a:spcPct val="140000"/>
              </a:lnSpc>
              <a:spcBef>
                <a:spcPct val="50000"/>
              </a:spcBef>
              <a:buChar char="•"/>
            </a:pPr>
            <a:r>
              <a:rPr lang="zh-CN" altLang="en-US" sz="3600" b="1" dirty="0">
                <a:latin typeface="方正黑体" pitchFamily="34" charset="-122"/>
                <a:ea typeface="方正黑体" pitchFamily="34" charset="-122"/>
              </a:rPr>
              <a:t>屏幕的刷新</a:t>
            </a:r>
            <a:endParaRPr lang="zh-CN" altLang="en-US" sz="3200" b="1" dirty="0">
              <a:latin typeface="方正黑体" pitchFamily="34" charset="-122"/>
              <a:ea typeface="方正黑体" pitchFamily="34" charset="-122"/>
            </a:endParaRPr>
          </a:p>
          <a:p>
            <a:pPr marL="363855" indent="-363855">
              <a:lnSpc>
                <a:spcPct val="140000"/>
              </a:lnSpc>
              <a:spcBef>
                <a:spcPct val="50000"/>
              </a:spcBef>
            </a:pPr>
            <a:r>
              <a:rPr lang="zh-CN" altLang="en-US" sz="3200" b="1" dirty="0">
                <a:latin typeface="方正黑体" pitchFamily="34" charset="-122"/>
                <a:ea typeface="方正黑体" pitchFamily="34" charset="-122"/>
              </a:rPr>
              <a:t>　</a:t>
            </a:r>
            <a:r>
              <a:rPr lang="zh-CN" altLang="en-US" sz="2400" b="1" dirty="0">
                <a:latin typeface="方正黑体" pitchFamily="34" charset="-122"/>
                <a:ea typeface="方正黑体" pitchFamily="34" charset="-122"/>
              </a:rPr>
              <a:t>电子束周期性地回到同一点的方式来保持图象。</a:t>
            </a:r>
          </a:p>
        </p:txBody>
      </p:sp>
      <p:pic>
        <p:nvPicPr>
          <p:cNvPr id="372739" name="图片 372738" descr="1p20"/>
          <p:cNvPicPr>
            <a:picLocks noChangeAspect="1"/>
          </p:cNvPicPr>
          <p:nvPr/>
        </p:nvPicPr>
        <p:blipFill>
          <a:blip r:embed="rId3"/>
          <a:stretch>
            <a:fillRect/>
          </a:stretch>
        </p:blipFill>
        <p:spPr>
          <a:xfrm>
            <a:off x="3924300" y="1844675"/>
            <a:ext cx="4884738" cy="4649788"/>
          </a:xfrm>
          <a:prstGeom prst="rect">
            <a:avLst/>
          </a:prstGeom>
          <a:noFill/>
          <a:ln w="9525">
            <a:no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标题 370689"/>
          <p:cNvSpPr>
            <a:spLocks noGrp="1" noRot="1"/>
          </p:cNvSpPr>
          <p:nvPr>
            <p:ph type="title"/>
          </p:nvPr>
        </p:nvSpPr>
        <p:spPr>
          <a:xfrm>
            <a:off x="468313" y="478473"/>
            <a:ext cx="8153400" cy="903605"/>
          </a:xfrm>
        </p:spPr>
        <p:txBody>
          <a:bodyPr anchor="ctr" anchorCtr="0">
            <a:spAutoFit/>
          </a:bodyPr>
          <a:lstStyle/>
          <a:p>
            <a:r>
              <a:rPr lang="zh-CN" altLang="en-US" sz="4400" b="1" dirty="0">
                <a:solidFill>
                  <a:schemeClr val="accent1">
                    <a:lumMod val="75000"/>
                  </a:schemeClr>
                </a:solidFill>
                <a:latin typeface="SimHei" panose="02010600030101010101" pitchFamily="2" charset="-122"/>
                <a:ea typeface="SimHei" panose="02010600030101010101" pitchFamily="2" charset="-122"/>
                <a:cs typeface="+mn-cs"/>
              </a:rPr>
              <a:t>扫描技术指标</a:t>
            </a:r>
            <a:endParaRPr lang="zh-CN" altLang="en-US" b="0"/>
          </a:p>
        </p:txBody>
      </p:sp>
      <p:sp>
        <p:nvSpPr>
          <p:cNvPr id="370691" name="文本占位符 370690"/>
          <p:cNvSpPr>
            <a:spLocks noGrp="1" noRot="1"/>
          </p:cNvSpPr>
          <p:nvPr>
            <p:ph type="body" idx="1"/>
          </p:nvPr>
        </p:nvSpPr>
        <p:spPr>
          <a:xfrm>
            <a:off x="899795" y="1557020"/>
            <a:ext cx="7435850" cy="4692650"/>
          </a:xfrm>
        </p:spPr>
        <p:txBody>
          <a:bodyPr wrap="square">
            <a:spAutoFit/>
          </a:bodyPr>
          <a:lstStyle/>
          <a:p>
            <a:pPr>
              <a:lnSpc>
                <a:spcPct val="150000"/>
              </a:lnSpc>
            </a:pPr>
            <a:r>
              <a:rPr lang="zh-CN" altLang="zh-CN" sz="3400" dirty="0"/>
              <a:t>显示器的</a:t>
            </a:r>
            <a:r>
              <a:rPr lang="zh-CN" altLang="en-US" sz="3400" dirty="0"/>
              <a:t>扫描频率</a:t>
            </a:r>
            <a:r>
              <a:rPr lang="zh-CN" altLang="en-US" dirty="0"/>
              <a:t>，</a:t>
            </a:r>
            <a:r>
              <a:rPr lang="zh-CN" altLang="en-US" sz="3400" dirty="0"/>
              <a:t>也叫刷新率</a:t>
            </a:r>
            <a:endParaRPr lang="zh-CN" altLang="en-US" dirty="0"/>
          </a:p>
          <a:p>
            <a:pPr marL="878205" lvl="1" indent="-421005">
              <a:lnSpc>
                <a:spcPct val="150000"/>
              </a:lnSpc>
              <a:buClr>
                <a:srgbClr val="FFFFFF"/>
              </a:buClr>
            </a:pPr>
            <a:r>
              <a:rPr lang="zh-CN" altLang="en-US" sz="3200" dirty="0">
                <a:solidFill>
                  <a:srgbClr val="FF0066"/>
                </a:solidFill>
                <a:sym typeface="+mn-ea"/>
              </a:rPr>
              <a:t>行频</a:t>
            </a:r>
            <a:r>
              <a:rPr lang="zh-CN" altLang="en-US" sz="3200" dirty="0">
                <a:sym typeface="+mn-ea"/>
              </a:rPr>
              <a:t>(水平扫描频率)</a:t>
            </a:r>
            <a:endParaRPr lang="zh-CN" altLang="zh-CN" sz="3200"/>
          </a:p>
          <a:p>
            <a:pPr marL="878205" lvl="1" indent="-421005">
              <a:lnSpc>
                <a:spcPct val="150000"/>
              </a:lnSpc>
              <a:buClr>
                <a:srgbClr val="FFFFFF"/>
              </a:buClr>
            </a:pPr>
            <a:r>
              <a:rPr lang="zh-CN" altLang="en-US" sz="2000" dirty="0">
                <a:sym typeface="+mn-ea"/>
              </a:rPr>
              <a:t>电子枪每秒在屏幕上扫描过的水平线数，单位: </a:t>
            </a:r>
            <a:r>
              <a:rPr lang="en-US" altLang="zh-CN" sz="2000">
                <a:sym typeface="+mn-ea"/>
              </a:rPr>
              <a:t>KHz</a:t>
            </a:r>
            <a:endParaRPr lang="zh-CN" altLang="zh-CN" sz="2000"/>
          </a:p>
          <a:p>
            <a:pPr marL="878205" lvl="1" indent="-421005">
              <a:lnSpc>
                <a:spcPct val="150000"/>
              </a:lnSpc>
              <a:buClr>
                <a:srgbClr val="FFFFFF"/>
              </a:buClr>
            </a:pPr>
            <a:r>
              <a:rPr lang="zh-CN" altLang="en-US" sz="3200" dirty="0">
                <a:solidFill>
                  <a:srgbClr val="FF0000"/>
                </a:solidFill>
                <a:sym typeface="+mn-ea"/>
              </a:rPr>
              <a:t>帧频</a:t>
            </a:r>
            <a:r>
              <a:rPr lang="zh-CN" altLang="en-US" sz="3200" dirty="0">
                <a:sym typeface="+mn-ea"/>
              </a:rPr>
              <a:t>(重绘率/垂直扫描频率/</a:t>
            </a:r>
            <a:r>
              <a:rPr lang="zh-CN" altLang="en-US" sz="3200" dirty="0">
                <a:solidFill>
                  <a:srgbClr val="FF0066"/>
                </a:solidFill>
                <a:sym typeface="+mn-ea"/>
              </a:rPr>
              <a:t>场频</a:t>
            </a:r>
            <a:r>
              <a:rPr lang="zh-CN" altLang="en-US" sz="3200" dirty="0">
                <a:sym typeface="+mn-ea"/>
              </a:rPr>
              <a:t>)</a:t>
            </a:r>
          </a:p>
          <a:p>
            <a:pPr marL="878205" lvl="1" indent="-421005" algn="l">
              <a:lnSpc>
                <a:spcPct val="150000"/>
              </a:lnSpc>
              <a:buClr>
                <a:srgbClr val="FFFFFF"/>
              </a:buClr>
              <a:buSzTx/>
            </a:pPr>
            <a:r>
              <a:rPr lang="zh-CN" altLang="en-US" sz="2000" dirty="0">
                <a:sym typeface="+mn-ea"/>
              </a:rPr>
              <a:t>每秒钟重复绘制显示画面的次数，单位： Hz </a:t>
            </a:r>
          </a:p>
          <a:p>
            <a:pPr marL="878205" lvl="1" indent="-421005" algn="l">
              <a:lnSpc>
                <a:spcPct val="150000"/>
              </a:lnSpc>
              <a:buClr>
                <a:srgbClr val="FFFFFF"/>
              </a:buClr>
              <a:buSzTx/>
            </a:pPr>
            <a:r>
              <a:rPr lang="zh-CN" altLang="en-US" sz="3200" dirty="0">
                <a:solidFill>
                  <a:srgbClr val="FF0066"/>
                </a:solidFill>
                <a:sym typeface="+mn-ea"/>
              </a:rPr>
              <a:t>显示带宽</a:t>
            </a:r>
            <a:endParaRPr lang="zh-CN" altLang="en-US" sz="3200" dirty="0">
              <a:solidFill>
                <a:srgbClr val="FF0066"/>
              </a:solidFill>
            </a:endParaRPr>
          </a:p>
          <a:p>
            <a:pPr marL="878205" lvl="1" indent="-421005" algn="l">
              <a:lnSpc>
                <a:spcPct val="150000"/>
              </a:lnSpc>
              <a:buClr>
                <a:srgbClr val="FFFFFF"/>
              </a:buClr>
              <a:buSzTx/>
            </a:pPr>
            <a:r>
              <a:rPr lang="zh-CN" altLang="en-US" sz="2000" dirty="0">
                <a:sym typeface="+mn-ea"/>
              </a:rPr>
              <a:t>理论带宽  </a:t>
            </a:r>
            <a:r>
              <a:rPr lang="en-US" altLang="en-US" sz="2000">
                <a:sym typeface="+mn-ea"/>
              </a:rPr>
              <a:t>B= r(x) ×r(y)×d ×v</a:t>
            </a:r>
            <a:endParaRPr lang="zh-CN" altLang="en-US" sz="2000"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标题 343041"/>
          <p:cNvSpPr>
            <a:spLocks noGrp="1" noRot="1"/>
          </p:cNvSpPr>
          <p:nvPr>
            <p:ph type="title"/>
          </p:nvPr>
        </p:nvSpPr>
        <p:spPr>
          <a:xfrm>
            <a:off x="467360" y="1340961"/>
            <a:ext cx="7886700" cy="548640"/>
          </a:xfrm>
        </p:spPr>
        <p:txBody>
          <a:bodyPr anchor="ctr" anchorCtr="0">
            <a:spAutoFit/>
          </a:bodyPr>
          <a:lstStyle/>
          <a:p>
            <a:r>
              <a:rPr lang="zh-CN" altLang="en-US" dirty="0">
                <a:latin typeface="Arial Black" panose="020B0A04020102020204" pitchFamily="34" charset="0"/>
              </a:rPr>
              <a:t>系统组成</a:t>
            </a:r>
          </a:p>
        </p:txBody>
      </p:sp>
      <p:sp>
        <p:nvSpPr>
          <p:cNvPr id="343043" name="文本框 343042"/>
          <p:cNvSpPr txBox="1"/>
          <p:nvPr/>
        </p:nvSpPr>
        <p:spPr>
          <a:xfrm>
            <a:off x="2987675" y="5949950"/>
            <a:ext cx="3228975" cy="457200"/>
          </a:xfrm>
          <a:prstGeom prst="rect">
            <a:avLst/>
          </a:prstGeom>
          <a:noFill/>
          <a:ln w="12700">
            <a:noFill/>
          </a:ln>
        </p:spPr>
        <p:txBody>
          <a:bodyPr wrap="none" lIns="90000" tIns="46800" rIns="90000" bIns="46800" anchor="t" anchorCtr="0">
            <a:spAutoFit/>
          </a:bodyPr>
          <a:lstStyle/>
          <a:p>
            <a:r>
              <a:rPr lang="zh-CN" altLang="en-US" sz="2400" b="1" dirty="0">
                <a:latin typeface="Times New Roman" panose="02020603050405020304" pitchFamily="18" charset="0"/>
              </a:rPr>
              <a:t>简单光栅图形系统结构</a:t>
            </a:r>
          </a:p>
        </p:txBody>
      </p:sp>
      <p:sp>
        <p:nvSpPr>
          <p:cNvPr id="351234" name="矩形 351233"/>
          <p:cNvSpPr/>
          <p:nvPr/>
        </p:nvSpPr>
        <p:spPr>
          <a:xfrm>
            <a:off x="1150938" y="381000"/>
            <a:ext cx="6011862" cy="769938"/>
          </a:xfrm>
          <a:prstGeom prst="rect">
            <a:avLst/>
          </a:prstGeom>
          <a:noFill/>
          <a:ln w="9525">
            <a:noFill/>
          </a:ln>
        </p:spPr>
        <p:txBody>
          <a:bodyPr anchor="b" anchorCtr="0"/>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三、计算机图形系统</a:t>
            </a:r>
            <a:endParaRPr lang="zh-CN" altLang="zh-CN" sz="4400" b="1" dirty="0">
              <a:solidFill>
                <a:schemeClr val="tx2"/>
              </a:solidFill>
              <a:latin typeface="Arial" panose="020B0604020202020204" pitchFamily="34" charset="0"/>
            </a:endParaRPr>
          </a:p>
        </p:txBody>
      </p:sp>
      <p:graphicFrame>
        <p:nvGraphicFramePr>
          <p:cNvPr id="2" name="对象 -2147482618"/>
          <p:cNvGraphicFramePr>
            <a:graphicFrameLocks noChangeAspect="1"/>
          </p:cNvGraphicFramePr>
          <p:nvPr/>
        </p:nvGraphicFramePr>
        <p:xfrm>
          <a:off x="2306320" y="1557020"/>
          <a:ext cx="6047740" cy="4264660"/>
        </p:xfrm>
        <a:graphic>
          <a:graphicData uri="http://schemas.openxmlformats.org/presentationml/2006/ole">
            <mc:AlternateContent xmlns:mc="http://schemas.openxmlformats.org/markup-compatibility/2006">
              <mc:Choice xmlns:v="urn:schemas-microsoft-com:vml" Requires="v">
                <p:oleObj spid="_x0000_s5125" r:id="rId4" imgW="4523105" imgH="3975735" progId="Visio.Drawing.11">
                  <p:embed/>
                </p:oleObj>
              </mc:Choice>
              <mc:Fallback>
                <p:oleObj r:id="rId4" imgW="4523105" imgH="3975735" progId="Visio.Drawing.11">
                  <p:embed/>
                  <p:pic>
                    <p:nvPicPr>
                      <p:cNvPr id="0" name="图片 3075"/>
                      <p:cNvPicPr/>
                      <p:nvPr/>
                    </p:nvPicPr>
                    <p:blipFill>
                      <a:blip r:embed="rId5"/>
                      <a:stretch>
                        <a:fillRect/>
                      </a:stretch>
                    </p:blipFill>
                    <p:spPr>
                      <a:xfrm>
                        <a:off x="2306320" y="1557020"/>
                        <a:ext cx="6047740" cy="4264660"/>
                      </a:xfrm>
                      <a:prstGeom prst="rect">
                        <a:avLst/>
                      </a:prstGeom>
                      <a:noFill/>
                      <a:ln w="38100">
                        <a:noFill/>
                        <a:miter/>
                      </a:ln>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文本占位符 344065"/>
          <p:cNvSpPr>
            <a:spLocks noGrp="1" noRot="1"/>
          </p:cNvSpPr>
          <p:nvPr>
            <p:ph type="body" idx="1"/>
          </p:nvPr>
        </p:nvSpPr>
        <p:spPr>
          <a:xfrm>
            <a:off x="539750" y="1412875"/>
            <a:ext cx="8064500" cy="1324610"/>
          </a:xfrm>
        </p:spPr>
        <p:txBody>
          <a:bodyPr wrap="square">
            <a:spAutoFit/>
          </a:bodyPr>
          <a:lstStyle/>
          <a:p>
            <a:pPr marL="536575" indent="-536575">
              <a:lnSpc>
                <a:spcPct val="120000"/>
              </a:lnSpc>
            </a:pPr>
            <a:r>
              <a:rPr lang="zh-CN" altLang="en-US" sz="2800" dirty="0">
                <a:solidFill>
                  <a:srgbClr val="FF0066"/>
                </a:solidFill>
                <a:latin typeface="Arial Black" panose="020B0A04020102020204" pitchFamily="34" charset="0"/>
              </a:rPr>
              <a:t>帧缓冲存储器</a:t>
            </a:r>
            <a:r>
              <a:rPr lang="zh-CN" altLang="en-US" sz="2800" dirty="0">
                <a:latin typeface="Arial Black" panose="020B0A04020102020204" pitchFamily="34" charset="0"/>
              </a:rPr>
              <a:t>(</a:t>
            </a:r>
            <a:r>
              <a:rPr lang="en-US" altLang="zh-CN" sz="2800">
                <a:latin typeface="Arial Black" panose="020B0A04020102020204" pitchFamily="34" charset="0"/>
              </a:rPr>
              <a:t>frame buffer)</a:t>
            </a:r>
            <a:r>
              <a:rPr lang="zh-CN" altLang="en-US" sz="2800" dirty="0">
                <a:latin typeface="Arial Black" panose="020B0A04020102020204" pitchFamily="34" charset="0"/>
              </a:rPr>
              <a:t> </a:t>
            </a:r>
            <a:endParaRPr lang="zh-CN" altLang="en-US" sz="2800" dirty="0">
              <a:solidFill>
                <a:srgbClr val="FF0066"/>
              </a:solidFill>
              <a:latin typeface="Arial Black" panose="020B0A04020102020204" pitchFamily="34" charset="0"/>
            </a:endParaRPr>
          </a:p>
          <a:p>
            <a:pPr marL="536575" indent="-536575">
              <a:lnSpc>
                <a:spcPct val="120000"/>
              </a:lnSpc>
              <a:buNone/>
            </a:pPr>
            <a:r>
              <a:rPr lang="zh-CN" altLang="en-US" dirty="0">
                <a:latin typeface="Arial Black" panose="020B0A04020102020204" pitchFamily="34" charset="0"/>
              </a:rPr>
              <a:t>	</a:t>
            </a:r>
            <a:r>
              <a:rPr lang="zh-CN" altLang="en-US" sz="2000" dirty="0">
                <a:latin typeface="Arial Black" panose="020B0A04020102020204" pitchFamily="34" charset="0"/>
              </a:rPr>
              <a:t>保存一组对应屏幕所有点的强度值</a:t>
            </a:r>
            <a:r>
              <a:rPr lang="en-US" altLang="zh-CN" sz="2000"/>
              <a:t>(</a:t>
            </a:r>
            <a:r>
              <a:rPr lang="zh-CN" altLang="zh-CN" sz="2000" dirty="0">
                <a:solidFill>
                  <a:srgbClr val="FF0066"/>
                </a:solidFill>
                <a:latin typeface="Arial Black" panose="020B0A04020102020204" pitchFamily="34" charset="0"/>
              </a:rPr>
              <a:t>像素</a:t>
            </a:r>
            <a:r>
              <a:rPr lang="zh-CN" altLang="en-US" sz="2000">
                <a:solidFill>
                  <a:srgbClr val="FF0066"/>
                </a:solidFill>
                <a:latin typeface="Arial Black" panose="020B0A04020102020204" pitchFamily="34" charset="0"/>
              </a:rPr>
              <a:t>点</a:t>
            </a:r>
            <a:r>
              <a:rPr lang="en-US" altLang="en-US" sz="2000">
                <a:latin typeface="Arial Black" panose="020B0A04020102020204" pitchFamily="34" charset="0"/>
              </a:rPr>
              <a:t>Pixel </a:t>
            </a:r>
            <a:r>
              <a:rPr lang="en-US" altLang="zh-CN" sz="2000"/>
              <a:t>：</a:t>
            </a:r>
            <a:r>
              <a:rPr lang="zh-CN" altLang="en-US" sz="2000" dirty="0"/>
              <a:t>每个屏幕点</a:t>
            </a:r>
            <a:r>
              <a:rPr lang="en-US" altLang="zh-CN" sz="2000" dirty="0"/>
              <a:t>)</a:t>
            </a:r>
          </a:p>
        </p:txBody>
      </p:sp>
      <p:pic>
        <p:nvPicPr>
          <p:cNvPr id="344068" name="图片 344067" descr="1p23"/>
          <p:cNvPicPr>
            <a:picLocks noChangeAspect="1"/>
          </p:cNvPicPr>
          <p:nvPr/>
        </p:nvPicPr>
        <p:blipFill>
          <a:blip r:embed="rId3"/>
          <a:stretch>
            <a:fillRect/>
          </a:stretch>
        </p:blipFill>
        <p:spPr>
          <a:xfrm>
            <a:off x="755650" y="3141345"/>
            <a:ext cx="7848600" cy="2935288"/>
          </a:xfrm>
          <a:prstGeom prst="rect">
            <a:avLst/>
          </a:prstGeom>
          <a:noFill/>
          <a:ln w="9525">
            <a:noFill/>
          </a:ln>
        </p:spPr>
      </p:pic>
      <p:sp>
        <p:nvSpPr>
          <p:cNvPr id="351234" name="矩形 351233"/>
          <p:cNvSpPr/>
          <p:nvPr/>
        </p:nvSpPr>
        <p:spPr>
          <a:xfrm>
            <a:off x="1150938" y="381000"/>
            <a:ext cx="6011862" cy="769938"/>
          </a:xfrm>
          <a:prstGeom prst="rect">
            <a:avLst/>
          </a:prstGeom>
          <a:noFill/>
          <a:ln w="9525">
            <a:noFill/>
          </a:ln>
        </p:spPr>
        <p:txBody>
          <a:bodyPr anchor="b" anchorCtr="0"/>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三、计算机图形系统</a:t>
            </a:r>
            <a:endParaRPr lang="zh-CN" altLang="zh-CN" sz="4400" b="1" dirty="0">
              <a:solidFill>
                <a:schemeClr val="tx2"/>
              </a:solidFill>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122" name="Rectangle 2"/>
          <p:cNvSpPr/>
          <p:nvPr/>
        </p:nvSpPr>
        <p:spPr>
          <a:xfrm>
            <a:off x="457200" y="274638"/>
            <a:ext cx="7499350" cy="706437"/>
          </a:xfrm>
          <a:prstGeom prst="rect">
            <a:avLst/>
          </a:prstGeom>
          <a:noFill/>
          <a:ln w="9525">
            <a:noFill/>
          </a:ln>
        </p:spPr>
        <p:txBody>
          <a:bodyPr anchor="ctr" anchorCtr="0"/>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rPr>
              <a:t>教学要求</a:t>
            </a:r>
          </a:p>
        </p:txBody>
      </p:sp>
      <p:sp>
        <p:nvSpPr>
          <p:cNvPr id="5123" name="Rectangle 3"/>
          <p:cNvSpPr/>
          <p:nvPr/>
        </p:nvSpPr>
        <p:spPr>
          <a:xfrm>
            <a:off x="539750" y="1268413"/>
            <a:ext cx="8135938" cy="5113337"/>
          </a:xfrm>
          <a:prstGeom prst="rect">
            <a:avLst/>
          </a:prstGeom>
          <a:noFill/>
          <a:ln w="9525">
            <a:noFill/>
          </a:ln>
        </p:spPr>
        <p:txBody>
          <a:bodyPr/>
          <a:lstStyle/>
          <a:p>
            <a:pPr marL="342900" indent="-342900">
              <a:lnSpc>
                <a:spcPct val="130000"/>
              </a:lnSpc>
              <a:spcBef>
                <a:spcPct val="20000"/>
              </a:spcBef>
              <a:buClr>
                <a:srgbClr val="FF0000"/>
              </a:buClr>
              <a:buSzPct val="80000"/>
              <a:buFont typeface="Wingdings" panose="05000000000000000000" pitchFamily="2" charset="2"/>
              <a:buChar char="l"/>
            </a:pPr>
            <a:r>
              <a:rPr lang="zh-CN" altLang="en-US" sz="3200" b="1" dirty="0">
                <a:solidFill>
                  <a:srgbClr val="000000"/>
                </a:solidFill>
                <a:latin typeface="SimHei" panose="02010600030101010101" pitchFamily="2" charset="-122"/>
                <a:ea typeface="SimHei" panose="02010600030101010101" pitchFamily="2" charset="-122"/>
                <a:cs typeface="SimHei" panose="02010600030101010101" pitchFamily="2" charset="-122"/>
              </a:rPr>
              <a:t>了解计算机图形系统的框架及其涉及的软件、硬件技术；  </a:t>
            </a:r>
          </a:p>
          <a:p>
            <a:pPr marL="342900" indent="-342900">
              <a:lnSpc>
                <a:spcPct val="130000"/>
              </a:lnSpc>
              <a:spcBef>
                <a:spcPct val="20000"/>
              </a:spcBef>
              <a:buClr>
                <a:srgbClr val="FF0000"/>
              </a:buClr>
              <a:buSzPct val="80000"/>
              <a:buFont typeface="Wingdings" panose="05000000000000000000" pitchFamily="2" charset="2"/>
              <a:buChar char="l"/>
            </a:pPr>
            <a:r>
              <a:rPr lang="zh-CN" altLang="en-US" sz="3200" b="1" dirty="0">
                <a:solidFill>
                  <a:srgbClr val="000000"/>
                </a:solidFill>
                <a:latin typeface="SimHei" panose="02010600030101010101" pitchFamily="2" charset="-122"/>
                <a:ea typeface="SimHei" panose="02010600030101010101" pitchFamily="2" charset="-122"/>
                <a:cs typeface="SimHei" panose="02010600030101010101" pitchFamily="2" charset="-122"/>
              </a:rPr>
              <a:t>了解图形学的基本问题，掌握图形学的基本概念、方法与算法； </a:t>
            </a:r>
          </a:p>
          <a:p>
            <a:pPr marL="342900" indent="-342900">
              <a:lnSpc>
                <a:spcPct val="130000"/>
              </a:lnSpc>
              <a:spcBef>
                <a:spcPct val="20000"/>
              </a:spcBef>
              <a:buClr>
                <a:srgbClr val="FF0000"/>
              </a:buClr>
              <a:buSzPct val="80000"/>
              <a:buFont typeface="Wingdings" panose="05000000000000000000" pitchFamily="2" charset="2"/>
              <a:buChar char="l"/>
            </a:pPr>
            <a:r>
              <a:rPr lang="zh-CN" altLang="en-US" sz="3200" b="1" dirty="0">
                <a:solidFill>
                  <a:srgbClr val="000000"/>
                </a:solidFill>
                <a:latin typeface="SimHei" panose="02010600030101010101" pitchFamily="2" charset="-122"/>
                <a:ea typeface="SimHei" panose="02010600030101010101" pitchFamily="2" charset="-122"/>
                <a:cs typeface="SimHei" panose="02010600030101010101" pitchFamily="2" charset="-122"/>
              </a:rPr>
              <a:t>对与图形相关的应用及当前的研究热点有一个初步认识； </a:t>
            </a:r>
          </a:p>
          <a:p>
            <a:pPr marL="342900" indent="-342900">
              <a:lnSpc>
                <a:spcPct val="130000"/>
              </a:lnSpc>
              <a:spcBef>
                <a:spcPct val="20000"/>
              </a:spcBef>
              <a:buClr>
                <a:srgbClr val="FF0000"/>
              </a:buClr>
              <a:buSzPct val="80000"/>
              <a:buFont typeface="Wingdings" panose="05000000000000000000" pitchFamily="2" charset="2"/>
              <a:buChar char="l"/>
            </a:pPr>
            <a:r>
              <a:rPr lang="zh-CN" altLang="en-US" sz="3200" b="1" dirty="0">
                <a:solidFill>
                  <a:srgbClr val="000000"/>
                </a:solidFill>
                <a:latin typeface="SimHei" panose="02010600030101010101" pitchFamily="2" charset="-122"/>
                <a:ea typeface="SimHei" panose="02010600030101010101" pitchFamily="2" charset="-122"/>
                <a:cs typeface="SimHei" panose="02010600030101010101" pitchFamily="2" charset="-122"/>
              </a:rPr>
              <a:t>具有一定实践体会和相关的编程能力</a:t>
            </a:r>
          </a:p>
        </p:txBody>
      </p:sp>
    </p:spTree>
    <p:custDataLst>
      <p:tags r:id="rId1"/>
    </p:custDataLst>
  </p:cSld>
  <p:clrMapOvr>
    <a:masterClrMapping/>
  </p:clrMapOvr>
  <p:transition>
    <p:split orient="vert"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标题 392193"/>
          <p:cNvSpPr>
            <a:spLocks noGrp="1" noRot="1"/>
          </p:cNvSpPr>
          <p:nvPr>
            <p:ph type="title"/>
          </p:nvPr>
        </p:nvSpPr>
        <p:spPr>
          <a:xfrm>
            <a:off x="1066800" y="274003"/>
            <a:ext cx="7412038" cy="829945"/>
          </a:xfrm>
        </p:spPr>
        <p:txBody>
          <a:bodyPr vert="horz" wrap="square" lIns="91440" tIns="45720" rIns="91440" bIns="45720" anchor="ctr" anchorCtr="0">
            <a:spAutoFit/>
          </a:bodyPr>
          <a:lstStyle/>
          <a:p>
            <a:r>
              <a:rPr lang="zh-CN" altLang="en-US" sz="4000" dirty="0"/>
              <a:t>帧缓存</a:t>
            </a:r>
          </a:p>
        </p:txBody>
      </p:sp>
      <p:grpSp>
        <p:nvGrpSpPr>
          <p:cNvPr id="392195" name="组合 392194"/>
          <p:cNvGrpSpPr/>
          <p:nvPr/>
        </p:nvGrpSpPr>
        <p:grpSpPr>
          <a:xfrm>
            <a:off x="196850" y="1084263"/>
            <a:ext cx="8736013" cy="5468937"/>
            <a:chOff x="124" y="683"/>
            <a:chExt cx="5503" cy="3445"/>
          </a:xfrm>
        </p:grpSpPr>
        <p:sp>
          <p:nvSpPr>
            <p:cNvPr id="392196" name="矩形 392195"/>
            <p:cNvSpPr/>
            <p:nvPr/>
          </p:nvSpPr>
          <p:spPr>
            <a:xfrm>
              <a:off x="446" y="2782"/>
              <a:ext cx="879" cy="828"/>
            </a:xfrm>
            <a:prstGeom prst="rect">
              <a:avLst/>
            </a:prstGeom>
            <a:noFill/>
            <a:ln w="28575" cap="flat" cmpd="sng">
              <a:solidFill>
                <a:schemeClr val="tx1"/>
              </a:solidFill>
              <a:prstDash val="solid"/>
              <a:miter/>
              <a:headEnd type="none" w="med" len="med"/>
              <a:tailEnd type="none" w="med" len="med"/>
            </a:ln>
          </p:spPr>
          <p:txBody>
            <a:bodyPr/>
            <a:lstStyle/>
            <a:p>
              <a:endParaRPr lang="zh-CN" altLang="en-US"/>
            </a:p>
          </p:txBody>
        </p:sp>
        <p:sp>
          <p:nvSpPr>
            <p:cNvPr id="392197" name="矩形 392196"/>
            <p:cNvSpPr/>
            <p:nvPr/>
          </p:nvSpPr>
          <p:spPr>
            <a:xfrm>
              <a:off x="724" y="2513"/>
              <a:ext cx="879" cy="859"/>
            </a:xfrm>
            <a:prstGeom prst="rect">
              <a:avLst/>
            </a:prstGeom>
            <a:noFill/>
            <a:ln w="9525" cap="flat" cmpd="sng">
              <a:solidFill>
                <a:schemeClr val="tx1"/>
              </a:solidFill>
              <a:prstDash val="solid"/>
              <a:miter/>
              <a:headEnd type="none" w="med" len="med"/>
              <a:tailEnd type="none" w="med" len="med"/>
            </a:ln>
          </p:spPr>
          <p:txBody>
            <a:bodyPr/>
            <a:lstStyle/>
            <a:p>
              <a:endParaRPr lang="zh-CN" altLang="en-US"/>
            </a:p>
          </p:txBody>
        </p:sp>
        <p:sp>
          <p:nvSpPr>
            <p:cNvPr id="392198" name="矩形 392197"/>
            <p:cNvSpPr/>
            <p:nvPr/>
          </p:nvSpPr>
          <p:spPr>
            <a:xfrm>
              <a:off x="1086" y="1882"/>
              <a:ext cx="838" cy="807"/>
            </a:xfrm>
            <a:prstGeom prst="rect">
              <a:avLst/>
            </a:prstGeom>
            <a:noFill/>
            <a:ln w="9525" cap="flat" cmpd="sng">
              <a:solidFill>
                <a:schemeClr val="tx1"/>
              </a:solidFill>
              <a:prstDash val="solid"/>
              <a:miter/>
              <a:headEnd type="none" w="med" len="med"/>
              <a:tailEnd type="none" w="med" len="med"/>
            </a:ln>
          </p:spPr>
          <p:txBody>
            <a:bodyPr/>
            <a:lstStyle/>
            <a:p>
              <a:endParaRPr lang="zh-CN" altLang="en-US"/>
            </a:p>
          </p:txBody>
        </p:sp>
        <p:sp>
          <p:nvSpPr>
            <p:cNvPr id="392199" name="矩形 392198"/>
            <p:cNvSpPr/>
            <p:nvPr/>
          </p:nvSpPr>
          <p:spPr>
            <a:xfrm>
              <a:off x="1324" y="1634"/>
              <a:ext cx="879" cy="879"/>
            </a:xfrm>
            <a:prstGeom prst="rect">
              <a:avLst/>
            </a:prstGeom>
            <a:noFill/>
            <a:ln w="9525" cap="flat" cmpd="sng">
              <a:solidFill>
                <a:schemeClr val="tx1"/>
              </a:solidFill>
              <a:prstDash val="solid"/>
              <a:miter/>
              <a:headEnd type="none" w="med" len="med"/>
              <a:tailEnd type="none" w="med" len="med"/>
            </a:ln>
          </p:spPr>
          <p:txBody>
            <a:bodyPr/>
            <a:lstStyle/>
            <a:p>
              <a:endParaRPr lang="zh-CN" altLang="en-US"/>
            </a:p>
          </p:txBody>
        </p:sp>
        <p:sp>
          <p:nvSpPr>
            <p:cNvPr id="392200" name="矩形 392199"/>
            <p:cNvSpPr/>
            <p:nvPr/>
          </p:nvSpPr>
          <p:spPr>
            <a:xfrm>
              <a:off x="1676" y="941"/>
              <a:ext cx="910" cy="859"/>
            </a:xfrm>
            <a:prstGeom prst="rect">
              <a:avLst/>
            </a:prstGeom>
            <a:noFill/>
            <a:ln w="9525" cap="flat" cmpd="sng">
              <a:solidFill>
                <a:schemeClr val="tx1"/>
              </a:solidFill>
              <a:prstDash val="solid"/>
              <a:miter/>
              <a:headEnd type="none" w="med" len="med"/>
              <a:tailEnd type="none" w="med" len="med"/>
            </a:ln>
          </p:spPr>
          <p:txBody>
            <a:bodyPr/>
            <a:lstStyle/>
            <a:p>
              <a:endParaRPr lang="zh-CN" altLang="en-US"/>
            </a:p>
          </p:txBody>
        </p:sp>
        <p:sp>
          <p:nvSpPr>
            <p:cNvPr id="392201" name="矩形 392200"/>
            <p:cNvSpPr/>
            <p:nvPr/>
          </p:nvSpPr>
          <p:spPr>
            <a:xfrm>
              <a:off x="1924" y="725"/>
              <a:ext cx="932" cy="909"/>
            </a:xfrm>
            <a:prstGeom prst="rect">
              <a:avLst/>
            </a:prstGeom>
            <a:noFill/>
            <a:ln w="9525" cap="flat" cmpd="sng">
              <a:solidFill>
                <a:schemeClr val="tx1"/>
              </a:solidFill>
              <a:prstDash val="solid"/>
              <a:miter/>
              <a:headEnd type="none" w="med" len="med"/>
              <a:tailEnd type="none" w="med" len="med"/>
            </a:ln>
          </p:spPr>
          <p:txBody>
            <a:bodyPr/>
            <a:lstStyle/>
            <a:p>
              <a:endParaRPr lang="zh-CN" altLang="en-US"/>
            </a:p>
          </p:txBody>
        </p:sp>
        <p:sp>
          <p:nvSpPr>
            <p:cNvPr id="392202" name="直接连接符 392201"/>
            <p:cNvSpPr/>
            <p:nvPr/>
          </p:nvSpPr>
          <p:spPr>
            <a:xfrm flipH="1">
              <a:off x="476" y="3372"/>
              <a:ext cx="879" cy="0"/>
            </a:xfrm>
            <a:prstGeom prst="line">
              <a:avLst/>
            </a:prstGeom>
            <a:ln w="9525" cap="flat" cmpd="sng">
              <a:solidFill>
                <a:schemeClr val="tx1"/>
              </a:solidFill>
              <a:prstDash val="solid"/>
              <a:headEnd type="none" w="med" len="med"/>
              <a:tailEnd type="none" w="med" len="med"/>
            </a:ln>
          </p:spPr>
        </p:sp>
        <p:sp>
          <p:nvSpPr>
            <p:cNvPr id="392203" name="直接连接符 392202"/>
            <p:cNvSpPr/>
            <p:nvPr/>
          </p:nvSpPr>
          <p:spPr>
            <a:xfrm>
              <a:off x="1355" y="2782"/>
              <a:ext cx="259" cy="0"/>
            </a:xfrm>
            <a:prstGeom prst="line">
              <a:avLst/>
            </a:prstGeom>
            <a:ln w="9525" cap="flat" cmpd="sng">
              <a:solidFill>
                <a:schemeClr val="tx1"/>
              </a:solidFill>
              <a:prstDash val="solid"/>
              <a:headEnd type="none" w="med" len="med"/>
              <a:tailEnd type="none" w="med" len="med"/>
            </a:ln>
          </p:spPr>
        </p:sp>
        <p:sp>
          <p:nvSpPr>
            <p:cNvPr id="392204" name="直接连接符 392203"/>
            <p:cNvSpPr/>
            <p:nvPr/>
          </p:nvSpPr>
          <p:spPr>
            <a:xfrm>
              <a:off x="1086" y="2679"/>
              <a:ext cx="0" cy="0"/>
            </a:xfrm>
            <a:prstGeom prst="line">
              <a:avLst/>
            </a:prstGeom>
            <a:ln w="9525" cap="flat" cmpd="sng">
              <a:solidFill>
                <a:schemeClr val="tx1"/>
              </a:solidFill>
              <a:prstDash val="solid"/>
              <a:headEnd type="none" w="med" len="med"/>
              <a:tailEnd type="none" w="med" len="med"/>
            </a:ln>
          </p:spPr>
        </p:sp>
        <p:sp>
          <p:nvSpPr>
            <p:cNvPr id="392205" name="直接连接符 392204"/>
            <p:cNvSpPr/>
            <p:nvPr/>
          </p:nvSpPr>
          <p:spPr>
            <a:xfrm flipH="1">
              <a:off x="724" y="2689"/>
              <a:ext cx="362" cy="0"/>
            </a:xfrm>
            <a:prstGeom prst="line">
              <a:avLst/>
            </a:prstGeom>
            <a:ln w="9525" cap="flat" cmpd="sng">
              <a:solidFill>
                <a:schemeClr val="tx1"/>
              </a:solidFill>
              <a:prstDash val="solid"/>
              <a:headEnd type="none" w="med" len="med"/>
              <a:tailEnd type="none" w="med" len="med"/>
            </a:ln>
          </p:spPr>
        </p:sp>
        <p:sp>
          <p:nvSpPr>
            <p:cNvPr id="392206" name="直接连接符 392205"/>
            <p:cNvSpPr/>
            <p:nvPr/>
          </p:nvSpPr>
          <p:spPr>
            <a:xfrm>
              <a:off x="1934" y="1882"/>
              <a:ext cx="269" cy="0"/>
            </a:xfrm>
            <a:prstGeom prst="line">
              <a:avLst/>
            </a:prstGeom>
            <a:ln w="9525" cap="flat" cmpd="sng">
              <a:solidFill>
                <a:schemeClr val="tx1"/>
              </a:solidFill>
              <a:prstDash val="solid"/>
              <a:headEnd type="none" w="med" len="med"/>
              <a:tailEnd type="none" w="med" len="med"/>
            </a:ln>
          </p:spPr>
        </p:sp>
        <p:sp>
          <p:nvSpPr>
            <p:cNvPr id="392207" name="直接连接符 392206"/>
            <p:cNvSpPr/>
            <p:nvPr/>
          </p:nvSpPr>
          <p:spPr>
            <a:xfrm flipH="1">
              <a:off x="1324" y="1800"/>
              <a:ext cx="352" cy="0"/>
            </a:xfrm>
            <a:prstGeom prst="line">
              <a:avLst/>
            </a:prstGeom>
            <a:ln w="9525" cap="flat" cmpd="sng">
              <a:solidFill>
                <a:schemeClr val="tx1"/>
              </a:solidFill>
              <a:prstDash val="solid"/>
              <a:headEnd type="none" w="med" len="med"/>
              <a:tailEnd type="none" w="med" len="med"/>
            </a:ln>
          </p:spPr>
        </p:sp>
        <p:sp>
          <p:nvSpPr>
            <p:cNvPr id="392208" name="直接连接符 392207"/>
            <p:cNvSpPr/>
            <p:nvPr/>
          </p:nvSpPr>
          <p:spPr>
            <a:xfrm>
              <a:off x="2586" y="941"/>
              <a:ext cx="259" cy="0"/>
            </a:xfrm>
            <a:prstGeom prst="line">
              <a:avLst/>
            </a:prstGeom>
            <a:ln w="9525" cap="flat" cmpd="sng">
              <a:solidFill>
                <a:schemeClr val="tx1"/>
              </a:solidFill>
              <a:prstDash val="solid"/>
              <a:headEnd type="none" w="med" len="med"/>
              <a:tailEnd type="none" w="med" len="med"/>
            </a:ln>
          </p:spPr>
        </p:sp>
        <p:sp>
          <p:nvSpPr>
            <p:cNvPr id="392209" name="直接连接符 392208"/>
            <p:cNvSpPr/>
            <p:nvPr/>
          </p:nvSpPr>
          <p:spPr>
            <a:xfrm>
              <a:off x="446" y="3455"/>
              <a:ext cx="879" cy="0"/>
            </a:xfrm>
            <a:prstGeom prst="line">
              <a:avLst/>
            </a:prstGeom>
            <a:ln w="9525" cap="flat" cmpd="sng">
              <a:solidFill>
                <a:schemeClr val="tx1"/>
              </a:solidFill>
              <a:prstDash val="solid"/>
              <a:headEnd type="none" w="med" len="med"/>
              <a:tailEnd type="none" w="med" len="med"/>
            </a:ln>
          </p:spPr>
        </p:sp>
        <p:sp>
          <p:nvSpPr>
            <p:cNvPr id="392210" name="直接连接符 392209"/>
            <p:cNvSpPr/>
            <p:nvPr/>
          </p:nvSpPr>
          <p:spPr>
            <a:xfrm>
              <a:off x="446" y="3537"/>
              <a:ext cx="879" cy="0"/>
            </a:xfrm>
            <a:prstGeom prst="line">
              <a:avLst/>
            </a:prstGeom>
            <a:ln w="9525" cap="flat" cmpd="sng">
              <a:solidFill>
                <a:schemeClr val="tx1"/>
              </a:solidFill>
              <a:prstDash val="solid"/>
              <a:headEnd type="none" w="med" len="med"/>
              <a:tailEnd type="none" w="med" len="med"/>
            </a:ln>
          </p:spPr>
        </p:sp>
        <p:sp>
          <p:nvSpPr>
            <p:cNvPr id="392211" name="直接连接符 392210"/>
            <p:cNvSpPr/>
            <p:nvPr/>
          </p:nvSpPr>
          <p:spPr>
            <a:xfrm>
              <a:off x="476" y="3279"/>
              <a:ext cx="1127" cy="0"/>
            </a:xfrm>
            <a:prstGeom prst="line">
              <a:avLst/>
            </a:prstGeom>
            <a:ln w="9525" cap="flat" cmpd="sng">
              <a:solidFill>
                <a:schemeClr val="tx1"/>
              </a:solidFill>
              <a:prstDash val="solid"/>
              <a:headEnd type="none" w="med" len="med"/>
              <a:tailEnd type="none" w="med" len="med"/>
            </a:ln>
          </p:spPr>
        </p:sp>
        <p:sp>
          <p:nvSpPr>
            <p:cNvPr id="392212" name="直接连接符 392211"/>
            <p:cNvSpPr/>
            <p:nvPr/>
          </p:nvSpPr>
          <p:spPr>
            <a:xfrm>
              <a:off x="476" y="3175"/>
              <a:ext cx="1127" cy="0"/>
            </a:xfrm>
            <a:prstGeom prst="line">
              <a:avLst/>
            </a:prstGeom>
            <a:ln w="9525" cap="flat" cmpd="sng">
              <a:solidFill>
                <a:schemeClr val="tx1"/>
              </a:solidFill>
              <a:prstDash val="solid"/>
              <a:headEnd type="none" w="med" len="med"/>
              <a:tailEnd type="none" w="med" len="med"/>
            </a:ln>
          </p:spPr>
        </p:sp>
        <p:sp>
          <p:nvSpPr>
            <p:cNvPr id="392213" name="直接连接符 392212"/>
            <p:cNvSpPr/>
            <p:nvPr/>
          </p:nvSpPr>
          <p:spPr>
            <a:xfrm>
              <a:off x="476" y="3082"/>
              <a:ext cx="1127" cy="0"/>
            </a:xfrm>
            <a:prstGeom prst="line">
              <a:avLst/>
            </a:prstGeom>
            <a:ln w="9525" cap="flat" cmpd="sng">
              <a:solidFill>
                <a:schemeClr val="tx1"/>
              </a:solidFill>
              <a:prstDash val="solid"/>
              <a:headEnd type="none" w="med" len="med"/>
              <a:tailEnd type="none" w="med" len="med"/>
            </a:ln>
          </p:spPr>
        </p:sp>
        <p:sp>
          <p:nvSpPr>
            <p:cNvPr id="392214" name="直接连接符 392213"/>
            <p:cNvSpPr/>
            <p:nvPr/>
          </p:nvSpPr>
          <p:spPr>
            <a:xfrm>
              <a:off x="476" y="2979"/>
              <a:ext cx="1127" cy="0"/>
            </a:xfrm>
            <a:prstGeom prst="line">
              <a:avLst/>
            </a:prstGeom>
            <a:ln w="9525" cap="flat" cmpd="sng">
              <a:solidFill>
                <a:schemeClr val="tx1"/>
              </a:solidFill>
              <a:prstDash val="solid"/>
              <a:headEnd type="none" w="med" len="med"/>
              <a:tailEnd type="none" w="med" len="med"/>
            </a:ln>
          </p:spPr>
        </p:sp>
        <p:sp>
          <p:nvSpPr>
            <p:cNvPr id="392215" name="直接连接符 392214"/>
            <p:cNvSpPr/>
            <p:nvPr/>
          </p:nvSpPr>
          <p:spPr>
            <a:xfrm>
              <a:off x="476" y="2886"/>
              <a:ext cx="1127" cy="0"/>
            </a:xfrm>
            <a:prstGeom prst="line">
              <a:avLst/>
            </a:prstGeom>
            <a:ln w="9525" cap="flat" cmpd="sng">
              <a:solidFill>
                <a:schemeClr val="tx1"/>
              </a:solidFill>
              <a:prstDash val="solid"/>
              <a:headEnd type="none" w="med" len="med"/>
              <a:tailEnd type="none" w="med" len="med"/>
            </a:ln>
          </p:spPr>
        </p:sp>
        <p:sp>
          <p:nvSpPr>
            <p:cNvPr id="392216" name="直接连接符 392215"/>
            <p:cNvSpPr/>
            <p:nvPr/>
          </p:nvSpPr>
          <p:spPr>
            <a:xfrm>
              <a:off x="724" y="2606"/>
              <a:ext cx="1210" cy="0"/>
            </a:xfrm>
            <a:prstGeom prst="line">
              <a:avLst/>
            </a:prstGeom>
            <a:ln w="9525" cap="flat" cmpd="sng">
              <a:solidFill>
                <a:schemeClr val="tx1"/>
              </a:solidFill>
              <a:prstDash val="solid"/>
              <a:headEnd type="none" w="med" len="med"/>
              <a:tailEnd type="none" w="med" len="med"/>
            </a:ln>
          </p:spPr>
        </p:sp>
        <p:sp>
          <p:nvSpPr>
            <p:cNvPr id="392217" name="直接连接符 392216"/>
            <p:cNvSpPr/>
            <p:nvPr/>
          </p:nvSpPr>
          <p:spPr>
            <a:xfrm>
              <a:off x="1086" y="2420"/>
              <a:ext cx="1117" cy="0"/>
            </a:xfrm>
            <a:prstGeom prst="line">
              <a:avLst/>
            </a:prstGeom>
            <a:ln w="9525" cap="flat" cmpd="sng">
              <a:solidFill>
                <a:schemeClr val="tx1"/>
              </a:solidFill>
              <a:prstDash val="solid"/>
              <a:headEnd type="none" w="med" len="med"/>
              <a:tailEnd type="none" w="med" len="med"/>
            </a:ln>
          </p:spPr>
        </p:sp>
        <p:sp>
          <p:nvSpPr>
            <p:cNvPr id="392218" name="直接连接符 392217"/>
            <p:cNvSpPr/>
            <p:nvPr/>
          </p:nvSpPr>
          <p:spPr>
            <a:xfrm>
              <a:off x="1086" y="2317"/>
              <a:ext cx="1117" cy="0"/>
            </a:xfrm>
            <a:prstGeom prst="line">
              <a:avLst/>
            </a:prstGeom>
            <a:ln w="9525" cap="flat" cmpd="sng">
              <a:solidFill>
                <a:schemeClr val="tx1"/>
              </a:solidFill>
              <a:prstDash val="solid"/>
              <a:headEnd type="none" w="med" len="med"/>
              <a:tailEnd type="none" w="med" len="med"/>
            </a:ln>
          </p:spPr>
        </p:sp>
        <p:sp>
          <p:nvSpPr>
            <p:cNvPr id="392219" name="直接连接符 392218"/>
            <p:cNvSpPr/>
            <p:nvPr/>
          </p:nvSpPr>
          <p:spPr>
            <a:xfrm>
              <a:off x="1086" y="2213"/>
              <a:ext cx="1117" cy="0"/>
            </a:xfrm>
            <a:prstGeom prst="line">
              <a:avLst/>
            </a:prstGeom>
            <a:ln w="9525" cap="flat" cmpd="sng">
              <a:solidFill>
                <a:schemeClr val="tx1"/>
              </a:solidFill>
              <a:prstDash val="solid"/>
              <a:headEnd type="none" w="med" len="med"/>
              <a:tailEnd type="none" w="med" len="med"/>
            </a:ln>
          </p:spPr>
        </p:sp>
        <p:sp>
          <p:nvSpPr>
            <p:cNvPr id="392220" name="直接连接符 392219"/>
            <p:cNvSpPr/>
            <p:nvPr/>
          </p:nvSpPr>
          <p:spPr>
            <a:xfrm>
              <a:off x="1086" y="2110"/>
              <a:ext cx="1107" cy="0"/>
            </a:xfrm>
            <a:prstGeom prst="line">
              <a:avLst/>
            </a:prstGeom>
            <a:ln w="9525" cap="flat" cmpd="sng">
              <a:solidFill>
                <a:schemeClr val="tx1"/>
              </a:solidFill>
              <a:prstDash val="solid"/>
              <a:headEnd type="none" w="med" len="med"/>
              <a:tailEnd type="none" w="med" len="med"/>
            </a:ln>
          </p:spPr>
        </p:sp>
        <p:sp>
          <p:nvSpPr>
            <p:cNvPr id="392221" name="直接连接符 392220"/>
            <p:cNvSpPr/>
            <p:nvPr/>
          </p:nvSpPr>
          <p:spPr>
            <a:xfrm>
              <a:off x="1086" y="1996"/>
              <a:ext cx="1117" cy="0"/>
            </a:xfrm>
            <a:prstGeom prst="line">
              <a:avLst/>
            </a:prstGeom>
            <a:ln w="9525" cap="flat" cmpd="sng">
              <a:solidFill>
                <a:schemeClr val="tx1"/>
              </a:solidFill>
              <a:prstDash val="solid"/>
              <a:headEnd type="none" w="med" len="med"/>
              <a:tailEnd type="none" w="med" len="med"/>
            </a:ln>
          </p:spPr>
        </p:sp>
        <p:sp>
          <p:nvSpPr>
            <p:cNvPr id="392222" name="直接连接符 392221"/>
            <p:cNvSpPr/>
            <p:nvPr/>
          </p:nvSpPr>
          <p:spPr>
            <a:xfrm>
              <a:off x="1324" y="1717"/>
              <a:ext cx="1262" cy="0"/>
            </a:xfrm>
            <a:prstGeom prst="line">
              <a:avLst/>
            </a:prstGeom>
            <a:ln w="9525" cap="flat" cmpd="sng">
              <a:solidFill>
                <a:schemeClr val="tx1"/>
              </a:solidFill>
              <a:prstDash val="solid"/>
              <a:headEnd type="none" w="med" len="med"/>
              <a:tailEnd type="none" w="med" len="med"/>
            </a:ln>
          </p:spPr>
        </p:sp>
        <p:sp>
          <p:nvSpPr>
            <p:cNvPr id="392223" name="直接连接符 392222"/>
            <p:cNvSpPr/>
            <p:nvPr/>
          </p:nvSpPr>
          <p:spPr>
            <a:xfrm>
              <a:off x="1676" y="1551"/>
              <a:ext cx="1169" cy="0"/>
            </a:xfrm>
            <a:prstGeom prst="line">
              <a:avLst/>
            </a:prstGeom>
            <a:ln w="9525" cap="flat" cmpd="sng">
              <a:solidFill>
                <a:schemeClr val="tx1"/>
              </a:solidFill>
              <a:prstDash val="solid"/>
              <a:headEnd type="none" w="med" len="med"/>
              <a:tailEnd type="none" w="med" len="med"/>
            </a:ln>
          </p:spPr>
        </p:sp>
        <p:sp>
          <p:nvSpPr>
            <p:cNvPr id="392224" name="直接连接符 392223"/>
            <p:cNvSpPr/>
            <p:nvPr/>
          </p:nvSpPr>
          <p:spPr>
            <a:xfrm>
              <a:off x="1676" y="1457"/>
              <a:ext cx="1169" cy="0"/>
            </a:xfrm>
            <a:prstGeom prst="line">
              <a:avLst/>
            </a:prstGeom>
            <a:ln w="9525" cap="flat" cmpd="sng">
              <a:solidFill>
                <a:schemeClr val="tx1"/>
              </a:solidFill>
              <a:prstDash val="solid"/>
              <a:headEnd type="none" w="med" len="med"/>
              <a:tailEnd type="none" w="med" len="med"/>
            </a:ln>
          </p:spPr>
        </p:sp>
        <p:sp>
          <p:nvSpPr>
            <p:cNvPr id="392225" name="直接连接符 392224"/>
            <p:cNvSpPr/>
            <p:nvPr/>
          </p:nvSpPr>
          <p:spPr>
            <a:xfrm>
              <a:off x="1676" y="1353"/>
              <a:ext cx="1169" cy="0"/>
            </a:xfrm>
            <a:prstGeom prst="line">
              <a:avLst/>
            </a:prstGeom>
            <a:ln w="9525" cap="flat" cmpd="sng">
              <a:solidFill>
                <a:schemeClr val="tx1"/>
              </a:solidFill>
              <a:prstDash val="solid"/>
              <a:headEnd type="none" w="med" len="med"/>
              <a:tailEnd type="none" w="med" len="med"/>
            </a:ln>
          </p:spPr>
        </p:sp>
        <p:sp>
          <p:nvSpPr>
            <p:cNvPr id="392226" name="直接连接符 392225"/>
            <p:cNvSpPr/>
            <p:nvPr/>
          </p:nvSpPr>
          <p:spPr>
            <a:xfrm>
              <a:off x="1676" y="1249"/>
              <a:ext cx="1169" cy="0"/>
            </a:xfrm>
            <a:prstGeom prst="line">
              <a:avLst/>
            </a:prstGeom>
            <a:ln w="9525" cap="flat" cmpd="sng">
              <a:solidFill>
                <a:schemeClr val="tx1"/>
              </a:solidFill>
              <a:prstDash val="solid"/>
              <a:headEnd type="none" w="med" len="med"/>
              <a:tailEnd type="none" w="med" len="med"/>
            </a:ln>
          </p:spPr>
        </p:sp>
        <p:sp>
          <p:nvSpPr>
            <p:cNvPr id="392227" name="直接连接符 392226"/>
            <p:cNvSpPr/>
            <p:nvPr/>
          </p:nvSpPr>
          <p:spPr>
            <a:xfrm>
              <a:off x="1676" y="1146"/>
              <a:ext cx="1169" cy="0"/>
            </a:xfrm>
            <a:prstGeom prst="line">
              <a:avLst/>
            </a:prstGeom>
            <a:ln w="9525" cap="flat" cmpd="sng">
              <a:solidFill>
                <a:schemeClr val="tx1"/>
              </a:solidFill>
              <a:prstDash val="solid"/>
              <a:headEnd type="none" w="med" len="med"/>
              <a:tailEnd type="none" w="med" len="med"/>
            </a:ln>
          </p:spPr>
        </p:sp>
        <p:sp>
          <p:nvSpPr>
            <p:cNvPr id="392228" name="直接连接符 392227"/>
            <p:cNvSpPr/>
            <p:nvPr/>
          </p:nvSpPr>
          <p:spPr>
            <a:xfrm>
              <a:off x="1676" y="1044"/>
              <a:ext cx="1169" cy="0"/>
            </a:xfrm>
            <a:prstGeom prst="line">
              <a:avLst/>
            </a:prstGeom>
            <a:ln w="9525" cap="flat" cmpd="sng">
              <a:solidFill>
                <a:schemeClr val="tx1"/>
              </a:solidFill>
              <a:prstDash val="solid"/>
              <a:headEnd type="none" w="med" len="med"/>
              <a:tailEnd type="none" w="med" len="med"/>
            </a:ln>
          </p:spPr>
        </p:sp>
        <p:sp>
          <p:nvSpPr>
            <p:cNvPr id="392229" name="直接连接符 392228"/>
            <p:cNvSpPr/>
            <p:nvPr/>
          </p:nvSpPr>
          <p:spPr>
            <a:xfrm>
              <a:off x="1924" y="828"/>
              <a:ext cx="921" cy="0"/>
            </a:xfrm>
            <a:prstGeom prst="line">
              <a:avLst/>
            </a:prstGeom>
            <a:ln w="9525" cap="flat" cmpd="sng">
              <a:solidFill>
                <a:schemeClr val="tx1"/>
              </a:solidFill>
              <a:prstDash val="solid"/>
              <a:headEnd type="none" w="med" len="med"/>
              <a:tailEnd type="none" w="med" len="med"/>
            </a:ln>
          </p:spPr>
        </p:sp>
        <p:sp>
          <p:nvSpPr>
            <p:cNvPr id="392230" name="直接连接符 392229"/>
            <p:cNvSpPr/>
            <p:nvPr/>
          </p:nvSpPr>
          <p:spPr>
            <a:xfrm>
              <a:off x="724" y="3351"/>
              <a:ext cx="0" cy="259"/>
            </a:xfrm>
            <a:prstGeom prst="line">
              <a:avLst/>
            </a:prstGeom>
            <a:ln w="9525" cap="flat" cmpd="sng">
              <a:solidFill>
                <a:schemeClr val="tx1"/>
              </a:solidFill>
              <a:prstDash val="solid"/>
              <a:headEnd type="none" w="med" len="med"/>
              <a:tailEnd type="none" w="med" len="med"/>
            </a:ln>
          </p:spPr>
        </p:sp>
        <p:sp>
          <p:nvSpPr>
            <p:cNvPr id="392231" name="直接连接符 392230"/>
            <p:cNvSpPr/>
            <p:nvPr/>
          </p:nvSpPr>
          <p:spPr>
            <a:xfrm>
              <a:off x="1086" y="2689"/>
              <a:ext cx="0" cy="921"/>
            </a:xfrm>
            <a:prstGeom prst="line">
              <a:avLst/>
            </a:prstGeom>
            <a:ln w="9525" cap="flat" cmpd="sng">
              <a:solidFill>
                <a:schemeClr val="tx1"/>
              </a:solidFill>
              <a:prstDash val="solid"/>
              <a:headEnd type="none" w="med" len="med"/>
              <a:tailEnd type="none" w="med" len="med"/>
            </a:ln>
          </p:spPr>
        </p:sp>
        <p:sp>
          <p:nvSpPr>
            <p:cNvPr id="392232" name="直接连接符 392231"/>
            <p:cNvSpPr/>
            <p:nvPr/>
          </p:nvSpPr>
          <p:spPr>
            <a:xfrm>
              <a:off x="1324" y="2513"/>
              <a:ext cx="0" cy="269"/>
            </a:xfrm>
            <a:prstGeom prst="line">
              <a:avLst/>
            </a:prstGeom>
            <a:ln w="9525" cap="flat" cmpd="sng">
              <a:solidFill>
                <a:schemeClr val="tx1"/>
              </a:solidFill>
              <a:prstDash val="solid"/>
              <a:headEnd type="none" w="med" len="med"/>
              <a:tailEnd type="none" w="med" len="med"/>
            </a:ln>
          </p:spPr>
        </p:sp>
        <p:sp>
          <p:nvSpPr>
            <p:cNvPr id="392233" name="直接连接符 392232"/>
            <p:cNvSpPr/>
            <p:nvPr/>
          </p:nvSpPr>
          <p:spPr>
            <a:xfrm>
              <a:off x="1676" y="1789"/>
              <a:ext cx="0" cy="900"/>
            </a:xfrm>
            <a:prstGeom prst="line">
              <a:avLst/>
            </a:prstGeom>
            <a:ln w="9525" cap="flat" cmpd="sng">
              <a:solidFill>
                <a:schemeClr val="tx1"/>
              </a:solidFill>
              <a:prstDash val="solid"/>
              <a:headEnd type="none" w="med" len="med"/>
              <a:tailEnd type="none" w="med" len="med"/>
            </a:ln>
          </p:spPr>
        </p:sp>
        <p:sp>
          <p:nvSpPr>
            <p:cNvPr id="392234" name="直接连接符 392233"/>
            <p:cNvSpPr/>
            <p:nvPr/>
          </p:nvSpPr>
          <p:spPr>
            <a:xfrm>
              <a:off x="1924" y="1634"/>
              <a:ext cx="0" cy="248"/>
            </a:xfrm>
            <a:prstGeom prst="line">
              <a:avLst/>
            </a:prstGeom>
            <a:ln w="9525" cap="flat" cmpd="sng">
              <a:solidFill>
                <a:schemeClr val="tx1"/>
              </a:solidFill>
              <a:prstDash val="solid"/>
              <a:headEnd type="none" w="med" len="med"/>
              <a:tailEnd type="none" w="med" len="med"/>
            </a:ln>
          </p:spPr>
        </p:sp>
        <p:sp>
          <p:nvSpPr>
            <p:cNvPr id="392235" name="直接连接符 392234"/>
            <p:cNvSpPr/>
            <p:nvPr/>
          </p:nvSpPr>
          <p:spPr>
            <a:xfrm flipV="1">
              <a:off x="2203" y="724"/>
              <a:ext cx="0" cy="910"/>
            </a:xfrm>
            <a:prstGeom prst="line">
              <a:avLst/>
            </a:prstGeom>
            <a:ln w="9525" cap="flat" cmpd="sng">
              <a:solidFill>
                <a:schemeClr val="tx1"/>
              </a:solidFill>
              <a:prstDash val="solid"/>
              <a:headEnd type="none" w="med" len="med"/>
              <a:tailEnd type="none" w="med" len="med"/>
            </a:ln>
          </p:spPr>
        </p:sp>
        <p:sp>
          <p:nvSpPr>
            <p:cNvPr id="392236" name="直接连接符 392235"/>
            <p:cNvSpPr/>
            <p:nvPr/>
          </p:nvSpPr>
          <p:spPr>
            <a:xfrm flipV="1">
              <a:off x="2586" y="724"/>
              <a:ext cx="0" cy="217"/>
            </a:xfrm>
            <a:prstGeom prst="line">
              <a:avLst/>
            </a:prstGeom>
            <a:ln w="9525" cap="flat" cmpd="sng">
              <a:solidFill>
                <a:schemeClr val="tx1"/>
              </a:solidFill>
              <a:prstDash val="solid"/>
              <a:headEnd type="none" w="med" len="med"/>
              <a:tailEnd type="none" w="med" len="med"/>
            </a:ln>
          </p:spPr>
        </p:sp>
        <p:sp>
          <p:nvSpPr>
            <p:cNvPr id="392237" name="直接连接符 392236"/>
            <p:cNvSpPr/>
            <p:nvPr/>
          </p:nvSpPr>
          <p:spPr>
            <a:xfrm flipH="1">
              <a:off x="445" y="3372"/>
              <a:ext cx="62" cy="0"/>
            </a:xfrm>
            <a:prstGeom prst="line">
              <a:avLst/>
            </a:prstGeom>
            <a:ln w="9525" cap="flat" cmpd="sng">
              <a:solidFill>
                <a:schemeClr val="tx1"/>
              </a:solidFill>
              <a:prstDash val="solid"/>
              <a:headEnd type="none" w="med" len="med"/>
              <a:tailEnd type="none" w="med" len="med"/>
            </a:ln>
          </p:spPr>
        </p:sp>
        <p:sp>
          <p:nvSpPr>
            <p:cNvPr id="392238" name="直接连接符 392237"/>
            <p:cNvSpPr/>
            <p:nvPr/>
          </p:nvSpPr>
          <p:spPr>
            <a:xfrm flipH="1">
              <a:off x="445" y="3279"/>
              <a:ext cx="52" cy="0"/>
            </a:xfrm>
            <a:prstGeom prst="line">
              <a:avLst/>
            </a:prstGeom>
            <a:ln w="9525" cap="flat" cmpd="sng">
              <a:solidFill>
                <a:schemeClr val="tx1"/>
              </a:solidFill>
              <a:prstDash val="solid"/>
              <a:headEnd type="none" w="med" len="med"/>
              <a:tailEnd type="none" w="med" len="med"/>
            </a:ln>
          </p:spPr>
        </p:sp>
        <p:sp>
          <p:nvSpPr>
            <p:cNvPr id="392239" name="直接连接符 392238"/>
            <p:cNvSpPr/>
            <p:nvPr/>
          </p:nvSpPr>
          <p:spPr>
            <a:xfrm flipH="1">
              <a:off x="445" y="3175"/>
              <a:ext cx="41" cy="0"/>
            </a:xfrm>
            <a:prstGeom prst="line">
              <a:avLst/>
            </a:prstGeom>
            <a:ln w="9525" cap="flat" cmpd="sng">
              <a:solidFill>
                <a:schemeClr val="tx1"/>
              </a:solidFill>
              <a:prstDash val="solid"/>
              <a:headEnd type="none" w="med" len="med"/>
              <a:tailEnd type="none" w="med" len="med"/>
            </a:ln>
          </p:spPr>
        </p:sp>
        <p:sp>
          <p:nvSpPr>
            <p:cNvPr id="392240" name="直接连接符 392239"/>
            <p:cNvSpPr/>
            <p:nvPr/>
          </p:nvSpPr>
          <p:spPr>
            <a:xfrm flipH="1">
              <a:off x="445" y="3082"/>
              <a:ext cx="41" cy="0"/>
            </a:xfrm>
            <a:prstGeom prst="line">
              <a:avLst/>
            </a:prstGeom>
            <a:ln w="9525" cap="flat" cmpd="sng">
              <a:solidFill>
                <a:schemeClr val="tx1"/>
              </a:solidFill>
              <a:prstDash val="solid"/>
              <a:headEnd type="none" w="med" len="med"/>
              <a:tailEnd type="none" w="med" len="med"/>
            </a:ln>
          </p:spPr>
        </p:sp>
        <p:sp>
          <p:nvSpPr>
            <p:cNvPr id="392241" name="直接连接符 392240"/>
            <p:cNvSpPr/>
            <p:nvPr/>
          </p:nvSpPr>
          <p:spPr>
            <a:xfrm flipH="1">
              <a:off x="445" y="2979"/>
              <a:ext cx="41" cy="0"/>
            </a:xfrm>
            <a:prstGeom prst="line">
              <a:avLst/>
            </a:prstGeom>
            <a:ln w="9525" cap="flat" cmpd="sng">
              <a:solidFill>
                <a:schemeClr val="tx1"/>
              </a:solidFill>
              <a:prstDash val="solid"/>
              <a:headEnd type="none" w="med" len="med"/>
              <a:tailEnd type="none" w="med" len="med"/>
            </a:ln>
          </p:spPr>
        </p:sp>
        <p:sp>
          <p:nvSpPr>
            <p:cNvPr id="392242" name="直接连接符 392241"/>
            <p:cNvSpPr/>
            <p:nvPr/>
          </p:nvSpPr>
          <p:spPr>
            <a:xfrm flipH="1">
              <a:off x="445" y="2886"/>
              <a:ext cx="31" cy="0"/>
            </a:xfrm>
            <a:prstGeom prst="line">
              <a:avLst/>
            </a:prstGeom>
            <a:ln w="9525" cap="flat" cmpd="sng">
              <a:solidFill>
                <a:schemeClr val="tx1"/>
              </a:solidFill>
              <a:prstDash val="solid"/>
              <a:headEnd type="none" w="med" len="med"/>
              <a:tailEnd type="none" w="med" len="med"/>
            </a:ln>
          </p:spPr>
        </p:sp>
        <p:sp>
          <p:nvSpPr>
            <p:cNvPr id="392243" name="直接连接符 392242"/>
            <p:cNvSpPr/>
            <p:nvPr/>
          </p:nvSpPr>
          <p:spPr>
            <a:xfrm>
              <a:off x="538" y="2782"/>
              <a:ext cx="0" cy="828"/>
            </a:xfrm>
            <a:prstGeom prst="line">
              <a:avLst/>
            </a:prstGeom>
            <a:ln w="9525" cap="flat" cmpd="sng">
              <a:solidFill>
                <a:schemeClr val="tx1"/>
              </a:solidFill>
              <a:prstDash val="solid"/>
              <a:headEnd type="none" w="med" len="med"/>
              <a:tailEnd type="none" w="med" len="med"/>
            </a:ln>
          </p:spPr>
        </p:sp>
        <p:sp>
          <p:nvSpPr>
            <p:cNvPr id="392244" name="直接连接符 392243"/>
            <p:cNvSpPr/>
            <p:nvPr/>
          </p:nvSpPr>
          <p:spPr>
            <a:xfrm>
              <a:off x="631" y="2782"/>
              <a:ext cx="0" cy="817"/>
            </a:xfrm>
            <a:prstGeom prst="line">
              <a:avLst/>
            </a:prstGeom>
            <a:ln w="9525" cap="flat" cmpd="sng">
              <a:solidFill>
                <a:schemeClr val="tx1"/>
              </a:solidFill>
              <a:prstDash val="solid"/>
              <a:headEnd type="none" w="med" len="med"/>
              <a:tailEnd type="none" w="med" len="med"/>
            </a:ln>
          </p:spPr>
        </p:sp>
        <p:sp>
          <p:nvSpPr>
            <p:cNvPr id="392245" name="直接连接符 392244"/>
            <p:cNvSpPr/>
            <p:nvPr/>
          </p:nvSpPr>
          <p:spPr>
            <a:xfrm>
              <a:off x="818" y="2513"/>
              <a:ext cx="0" cy="1097"/>
            </a:xfrm>
            <a:prstGeom prst="line">
              <a:avLst/>
            </a:prstGeom>
            <a:ln w="9525" cap="flat" cmpd="sng">
              <a:solidFill>
                <a:schemeClr val="tx1"/>
              </a:solidFill>
              <a:prstDash val="solid"/>
              <a:headEnd type="none" w="med" len="med"/>
              <a:tailEnd type="none" w="med" len="med"/>
            </a:ln>
          </p:spPr>
        </p:sp>
        <p:sp>
          <p:nvSpPr>
            <p:cNvPr id="392246" name="直接连接符 392245"/>
            <p:cNvSpPr/>
            <p:nvPr/>
          </p:nvSpPr>
          <p:spPr>
            <a:xfrm>
              <a:off x="911" y="2513"/>
              <a:ext cx="0" cy="1097"/>
            </a:xfrm>
            <a:prstGeom prst="line">
              <a:avLst/>
            </a:prstGeom>
            <a:ln w="9525" cap="flat" cmpd="sng">
              <a:solidFill>
                <a:schemeClr val="tx1"/>
              </a:solidFill>
              <a:prstDash val="solid"/>
              <a:headEnd type="none" w="med" len="med"/>
              <a:tailEnd type="none" w="med" len="med"/>
            </a:ln>
          </p:spPr>
        </p:sp>
        <p:sp>
          <p:nvSpPr>
            <p:cNvPr id="392247" name="直接连接符 392246"/>
            <p:cNvSpPr/>
            <p:nvPr/>
          </p:nvSpPr>
          <p:spPr>
            <a:xfrm>
              <a:off x="1003" y="2513"/>
              <a:ext cx="0" cy="1097"/>
            </a:xfrm>
            <a:prstGeom prst="line">
              <a:avLst/>
            </a:prstGeom>
            <a:ln w="9525" cap="flat" cmpd="sng">
              <a:solidFill>
                <a:schemeClr val="tx1"/>
              </a:solidFill>
              <a:prstDash val="solid"/>
              <a:headEnd type="none" w="med" len="med"/>
              <a:tailEnd type="none" w="med" len="med"/>
            </a:ln>
          </p:spPr>
        </p:sp>
        <p:sp>
          <p:nvSpPr>
            <p:cNvPr id="392248" name="直接连接符 392247"/>
            <p:cNvSpPr/>
            <p:nvPr/>
          </p:nvSpPr>
          <p:spPr>
            <a:xfrm>
              <a:off x="1169" y="1882"/>
              <a:ext cx="0" cy="1728"/>
            </a:xfrm>
            <a:prstGeom prst="line">
              <a:avLst/>
            </a:prstGeom>
            <a:ln w="9525" cap="flat" cmpd="sng">
              <a:solidFill>
                <a:schemeClr val="tx1"/>
              </a:solidFill>
              <a:prstDash val="solid"/>
              <a:headEnd type="none" w="med" len="med"/>
              <a:tailEnd type="none" w="med" len="med"/>
            </a:ln>
          </p:spPr>
        </p:sp>
        <p:sp>
          <p:nvSpPr>
            <p:cNvPr id="392249" name="直接连接符 392248"/>
            <p:cNvSpPr/>
            <p:nvPr/>
          </p:nvSpPr>
          <p:spPr>
            <a:xfrm>
              <a:off x="1252" y="1882"/>
              <a:ext cx="0" cy="1728"/>
            </a:xfrm>
            <a:prstGeom prst="line">
              <a:avLst/>
            </a:prstGeom>
            <a:ln w="9525" cap="flat" cmpd="sng">
              <a:solidFill>
                <a:schemeClr val="tx1"/>
              </a:solidFill>
              <a:prstDash val="solid"/>
              <a:headEnd type="none" w="med" len="med"/>
              <a:tailEnd type="none" w="med" len="med"/>
            </a:ln>
          </p:spPr>
        </p:sp>
        <p:sp>
          <p:nvSpPr>
            <p:cNvPr id="392250" name="直接连接符 392249"/>
            <p:cNvSpPr/>
            <p:nvPr/>
          </p:nvSpPr>
          <p:spPr>
            <a:xfrm>
              <a:off x="1417" y="1634"/>
              <a:ext cx="0" cy="1738"/>
            </a:xfrm>
            <a:prstGeom prst="line">
              <a:avLst/>
            </a:prstGeom>
            <a:ln w="9525" cap="flat" cmpd="sng">
              <a:solidFill>
                <a:schemeClr val="tx1"/>
              </a:solidFill>
              <a:prstDash val="solid"/>
              <a:headEnd type="none" w="med" len="med"/>
              <a:tailEnd type="none" w="med" len="med"/>
            </a:ln>
          </p:spPr>
        </p:sp>
        <p:sp>
          <p:nvSpPr>
            <p:cNvPr id="392251" name="直接连接符 392250"/>
            <p:cNvSpPr/>
            <p:nvPr/>
          </p:nvSpPr>
          <p:spPr>
            <a:xfrm flipV="1">
              <a:off x="1510" y="1634"/>
              <a:ext cx="0" cy="1738"/>
            </a:xfrm>
            <a:prstGeom prst="line">
              <a:avLst/>
            </a:prstGeom>
            <a:ln w="9525" cap="flat" cmpd="sng">
              <a:solidFill>
                <a:schemeClr val="tx1"/>
              </a:solidFill>
              <a:prstDash val="solid"/>
              <a:headEnd type="none" w="med" len="med"/>
              <a:tailEnd type="none" w="med" len="med"/>
            </a:ln>
          </p:spPr>
        </p:sp>
        <p:sp>
          <p:nvSpPr>
            <p:cNvPr id="392252" name="直接连接符 392251"/>
            <p:cNvSpPr/>
            <p:nvPr/>
          </p:nvSpPr>
          <p:spPr>
            <a:xfrm flipV="1">
              <a:off x="1603" y="1634"/>
              <a:ext cx="0" cy="890"/>
            </a:xfrm>
            <a:prstGeom prst="line">
              <a:avLst/>
            </a:prstGeom>
            <a:ln w="9525" cap="flat" cmpd="sng">
              <a:solidFill>
                <a:schemeClr val="tx1"/>
              </a:solidFill>
              <a:prstDash val="solid"/>
              <a:headEnd type="none" w="med" len="med"/>
              <a:tailEnd type="none" w="med" len="med"/>
            </a:ln>
          </p:spPr>
        </p:sp>
        <p:sp>
          <p:nvSpPr>
            <p:cNvPr id="392253" name="直接连接符 392252"/>
            <p:cNvSpPr/>
            <p:nvPr/>
          </p:nvSpPr>
          <p:spPr>
            <a:xfrm>
              <a:off x="1759" y="941"/>
              <a:ext cx="0" cy="1748"/>
            </a:xfrm>
            <a:prstGeom prst="line">
              <a:avLst/>
            </a:prstGeom>
            <a:ln w="9525" cap="flat" cmpd="sng">
              <a:solidFill>
                <a:schemeClr val="tx1"/>
              </a:solidFill>
              <a:prstDash val="solid"/>
              <a:headEnd type="none" w="med" len="med"/>
              <a:tailEnd type="none" w="med" len="med"/>
            </a:ln>
          </p:spPr>
        </p:sp>
        <p:sp>
          <p:nvSpPr>
            <p:cNvPr id="392254" name="直接连接符 392253"/>
            <p:cNvSpPr/>
            <p:nvPr/>
          </p:nvSpPr>
          <p:spPr>
            <a:xfrm>
              <a:off x="1841" y="941"/>
              <a:ext cx="0" cy="1748"/>
            </a:xfrm>
            <a:prstGeom prst="line">
              <a:avLst/>
            </a:prstGeom>
            <a:ln w="9525" cap="flat" cmpd="sng">
              <a:solidFill>
                <a:schemeClr val="tx1"/>
              </a:solidFill>
              <a:prstDash val="solid"/>
              <a:headEnd type="none" w="med" len="med"/>
              <a:tailEnd type="none" w="med" len="med"/>
            </a:ln>
          </p:spPr>
        </p:sp>
        <p:sp>
          <p:nvSpPr>
            <p:cNvPr id="392255" name="直接连接符 392254"/>
            <p:cNvSpPr/>
            <p:nvPr/>
          </p:nvSpPr>
          <p:spPr>
            <a:xfrm>
              <a:off x="2017" y="724"/>
              <a:ext cx="0" cy="1789"/>
            </a:xfrm>
            <a:prstGeom prst="line">
              <a:avLst/>
            </a:prstGeom>
            <a:ln w="9525" cap="flat" cmpd="sng">
              <a:solidFill>
                <a:schemeClr val="tx1"/>
              </a:solidFill>
              <a:prstDash val="solid"/>
              <a:headEnd type="none" w="med" len="med"/>
              <a:tailEnd type="none" w="med" len="med"/>
            </a:ln>
          </p:spPr>
        </p:sp>
        <p:sp>
          <p:nvSpPr>
            <p:cNvPr id="392256" name="直接连接符 392255"/>
            <p:cNvSpPr/>
            <p:nvPr/>
          </p:nvSpPr>
          <p:spPr>
            <a:xfrm>
              <a:off x="2111" y="724"/>
              <a:ext cx="0" cy="1789"/>
            </a:xfrm>
            <a:prstGeom prst="line">
              <a:avLst/>
            </a:prstGeom>
            <a:ln w="9525" cap="flat" cmpd="sng">
              <a:solidFill>
                <a:schemeClr val="tx1"/>
              </a:solidFill>
              <a:prstDash val="solid"/>
              <a:headEnd type="none" w="med" len="med"/>
              <a:tailEnd type="none" w="med" len="med"/>
            </a:ln>
          </p:spPr>
        </p:sp>
        <p:sp>
          <p:nvSpPr>
            <p:cNvPr id="392257" name="直接连接符 392256"/>
            <p:cNvSpPr/>
            <p:nvPr/>
          </p:nvSpPr>
          <p:spPr>
            <a:xfrm>
              <a:off x="2296" y="724"/>
              <a:ext cx="0" cy="1076"/>
            </a:xfrm>
            <a:prstGeom prst="line">
              <a:avLst/>
            </a:prstGeom>
            <a:ln w="9525" cap="flat" cmpd="sng">
              <a:solidFill>
                <a:schemeClr val="tx1"/>
              </a:solidFill>
              <a:prstDash val="solid"/>
              <a:headEnd type="none" w="med" len="med"/>
              <a:tailEnd type="none" w="med" len="med"/>
            </a:ln>
          </p:spPr>
        </p:sp>
        <p:sp>
          <p:nvSpPr>
            <p:cNvPr id="392258" name="直接连接符 392257"/>
            <p:cNvSpPr/>
            <p:nvPr/>
          </p:nvSpPr>
          <p:spPr>
            <a:xfrm>
              <a:off x="2390" y="724"/>
              <a:ext cx="0" cy="1065"/>
            </a:xfrm>
            <a:prstGeom prst="line">
              <a:avLst/>
            </a:prstGeom>
            <a:ln w="9525" cap="flat" cmpd="sng">
              <a:solidFill>
                <a:schemeClr val="tx1"/>
              </a:solidFill>
              <a:prstDash val="solid"/>
              <a:headEnd type="none" w="med" len="med"/>
              <a:tailEnd type="none" w="med" len="med"/>
            </a:ln>
          </p:spPr>
        </p:sp>
        <p:sp>
          <p:nvSpPr>
            <p:cNvPr id="392259" name="直接连接符 392258"/>
            <p:cNvSpPr/>
            <p:nvPr/>
          </p:nvSpPr>
          <p:spPr>
            <a:xfrm>
              <a:off x="2493" y="724"/>
              <a:ext cx="0" cy="1076"/>
            </a:xfrm>
            <a:prstGeom prst="line">
              <a:avLst/>
            </a:prstGeom>
            <a:ln w="9525" cap="flat" cmpd="sng">
              <a:solidFill>
                <a:schemeClr val="tx1"/>
              </a:solidFill>
              <a:prstDash val="solid"/>
              <a:headEnd type="none" w="med" len="med"/>
              <a:tailEnd type="none" w="med" len="med"/>
            </a:ln>
          </p:spPr>
        </p:sp>
        <p:sp>
          <p:nvSpPr>
            <p:cNvPr id="392260" name="直接连接符 392259"/>
            <p:cNvSpPr/>
            <p:nvPr/>
          </p:nvSpPr>
          <p:spPr>
            <a:xfrm>
              <a:off x="2679" y="724"/>
              <a:ext cx="0" cy="910"/>
            </a:xfrm>
            <a:prstGeom prst="line">
              <a:avLst/>
            </a:prstGeom>
            <a:ln w="9525" cap="flat" cmpd="sng">
              <a:solidFill>
                <a:schemeClr val="tx1"/>
              </a:solidFill>
              <a:prstDash val="solid"/>
              <a:headEnd type="none" w="med" len="med"/>
              <a:tailEnd type="none" w="med" len="med"/>
            </a:ln>
          </p:spPr>
        </p:sp>
        <p:sp>
          <p:nvSpPr>
            <p:cNvPr id="392261" name="直接连接符 392260"/>
            <p:cNvSpPr/>
            <p:nvPr/>
          </p:nvSpPr>
          <p:spPr>
            <a:xfrm>
              <a:off x="2772" y="724"/>
              <a:ext cx="0" cy="910"/>
            </a:xfrm>
            <a:prstGeom prst="line">
              <a:avLst/>
            </a:prstGeom>
            <a:ln w="9525" cap="flat" cmpd="sng">
              <a:solidFill>
                <a:schemeClr val="tx1"/>
              </a:solidFill>
              <a:prstDash val="solid"/>
              <a:headEnd type="none" w="med" len="med"/>
              <a:tailEnd type="none" w="med" len="med"/>
            </a:ln>
          </p:spPr>
        </p:sp>
        <p:sp>
          <p:nvSpPr>
            <p:cNvPr id="392262" name="直接连接符 392261"/>
            <p:cNvSpPr/>
            <p:nvPr/>
          </p:nvSpPr>
          <p:spPr>
            <a:xfrm flipV="1">
              <a:off x="4634" y="3144"/>
              <a:ext cx="621" cy="693"/>
            </a:xfrm>
            <a:prstGeom prst="line">
              <a:avLst/>
            </a:prstGeom>
            <a:ln w="9525" cap="flat" cmpd="sng">
              <a:solidFill>
                <a:schemeClr val="tx1"/>
              </a:solidFill>
              <a:prstDash val="solid"/>
              <a:headEnd type="none" w="med" len="med"/>
              <a:tailEnd type="none" w="med" len="med"/>
            </a:ln>
          </p:spPr>
        </p:sp>
        <p:sp>
          <p:nvSpPr>
            <p:cNvPr id="392263" name="直接连接符 392262"/>
            <p:cNvSpPr/>
            <p:nvPr/>
          </p:nvSpPr>
          <p:spPr>
            <a:xfrm flipV="1">
              <a:off x="5255" y="2244"/>
              <a:ext cx="0" cy="900"/>
            </a:xfrm>
            <a:prstGeom prst="line">
              <a:avLst/>
            </a:prstGeom>
            <a:ln w="9525" cap="flat" cmpd="sng">
              <a:solidFill>
                <a:schemeClr val="tx1"/>
              </a:solidFill>
              <a:prstDash val="solid"/>
              <a:headEnd type="none" w="med" len="med"/>
              <a:tailEnd type="none" w="med" len="med"/>
            </a:ln>
          </p:spPr>
        </p:sp>
        <p:sp>
          <p:nvSpPr>
            <p:cNvPr id="392264" name="直接连接符 392263"/>
            <p:cNvSpPr/>
            <p:nvPr/>
          </p:nvSpPr>
          <p:spPr>
            <a:xfrm flipV="1">
              <a:off x="4634" y="2896"/>
              <a:ext cx="0" cy="952"/>
            </a:xfrm>
            <a:prstGeom prst="line">
              <a:avLst/>
            </a:prstGeom>
            <a:ln w="9525" cap="flat" cmpd="sng">
              <a:solidFill>
                <a:schemeClr val="tx1"/>
              </a:solidFill>
              <a:prstDash val="solid"/>
              <a:headEnd type="none" w="med" len="med"/>
              <a:tailEnd type="none" w="med" len="med"/>
            </a:ln>
          </p:spPr>
        </p:sp>
        <p:sp>
          <p:nvSpPr>
            <p:cNvPr id="392265" name="直接连接符 392264"/>
            <p:cNvSpPr/>
            <p:nvPr/>
          </p:nvSpPr>
          <p:spPr>
            <a:xfrm flipV="1">
              <a:off x="4634" y="2255"/>
              <a:ext cx="621" cy="641"/>
            </a:xfrm>
            <a:prstGeom prst="line">
              <a:avLst/>
            </a:prstGeom>
            <a:ln w="9525" cap="flat" cmpd="sng">
              <a:solidFill>
                <a:schemeClr val="tx1"/>
              </a:solidFill>
              <a:prstDash val="solid"/>
              <a:headEnd type="none" w="med" len="med"/>
              <a:tailEnd type="none" w="med" len="med"/>
            </a:ln>
          </p:spPr>
        </p:sp>
        <p:sp>
          <p:nvSpPr>
            <p:cNvPr id="392266" name="直接连接符 392265"/>
            <p:cNvSpPr/>
            <p:nvPr/>
          </p:nvSpPr>
          <p:spPr>
            <a:xfrm>
              <a:off x="4945" y="2586"/>
              <a:ext cx="0" cy="910"/>
            </a:xfrm>
            <a:prstGeom prst="line">
              <a:avLst/>
            </a:prstGeom>
            <a:ln w="9525" cap="flat" cmpd="sng">
              <a:solidFill>
                <a:schemeClr val="tx1"/>
              </a:solidFill>
              <a:prstDash val="solid"/>
              <a:headEnd type="none" w="med" len="med"/>
              <a:tailEnd type="none" w="med" len="med"/>
            </a:ln>
          </p:spPr>
        </p:sp>
        <p:sp>
          <p:nvSpPr>
            <p:cNvPr id="392267" name="直接连接符 392266"/>
            <p:cNvSpPr/>
            <p:nvPr/>
          </p:nvSpPr>
          <p:spPr>
            <a:xfrm>
              <a:off x="4820" y="2711"/>
              <a:ext cx="0" cy="910"/>
            </a:xfrm>
            <a:prstGeom prst="line">
              <a:avLst/>
            </a:prstGeom>
            <a:ln w="9525" cap="flat" cmpd="sng">
              <a:solidFill>
                <a:schemeClr val="tx1"/>
              </a:solidFill>
              <a:prstDash val="solid"/>
              <a:headEnd type="none" w="med" len="med"/>
              <a:tailEnd type="none" w="med" len="med"/>
            </a:ln>
          </p:spPr>
        </p:sp>
        <p:sp>
          <p:nvSpPr>
            <p:cNvPr id="392268" name="直接连接符 392267"/>
            <p:cNvSpPr/>
            <p:nvPr/>
          </p:nvSpPr>
          <p:spPr>
            <a:xfrm>
              <a:off x="4882" y="2638"/>
              <a:ext cx="0" cy="931"/>
            </a:xfrm>
            <a:prstGeom prst="line">
              <a:avLst/>
            </a:prstGeom>
            <a:ln w="9525" cap="flat" cmpd="sng">
              <a:solidFill>
                <a:schemeClr val="tx1"/>
              </a:solidFill>
              <a:prstDash val="solid"/>
              <a:headEnd type="none" w="med" len="med"/>
              <a:tailEnd type="none" w="med" len="med"/>
            </a:ln>
          </p:spPr>
        </p:sp>
        <p:sp>
          <p:nvSpPr>
            <p:cNvPr id="392269" name="直接连接符 392268"/>
            <p:cNvSpPr/>
            <p:nvPr/>
          </p:nvSpPr>
          <p:spPr>
            <a:xfrm>
              <a:off x="4758" y="2783"/>
              <a:ext cx="0" cy="931"/>
            </a:xfrm>
            <a:prstGeom prst="line">
              <a:avLst/>
            </a:prstGeom>
            <a:ln w="9525" cap="flat" cmpd="sng">
              <a:solidFill>
                <a:schemeClr val="tx1"/>
              </a:solidFill>
              <a:prstDash val="solid"/>
              <a:headEnd type="none" w="med" len="med"/>
              <a:tailEnd type="none" w="med" len="med"/>
            </a:ln>
          </p:spPr>
        </p:sp>
        <p:sp>
          <p:nvSpPr>
            <p:cNvPr id="392270" name="直接连接符 392269"/>
            <p:cNvSpPr/>
            <p:nvPr/>
          </p:nvSpPr>
          <p:spPr>
            <a:xfrm>
              <a:off x="4696" y="2845"/>
              <a:ext cx="0" cy="931"/>
            </a:xfrm>
            <a:prstGeom prst="line">
              <a:avLst/>
            </a:prstGeom>
            <a:ln w="9525" cap="flat" cmpd="sng">
              <a:solidFill>
                <a:schemeClr val="tx1"/>
              </a:solidFill>
              <a:prstDash val="solid"/>
              <a:headEnd type="none" w="med" len="med"/>
              <a:tailEnd type="none" w="med" len="med"/>
            </a:ln>
          </p:spPr>
        </p:sp>
        <p:sp>
          <p:nvSpPr>
            <p:cNvPr id="392271" name="直接连接符 392270"/>
            <p:cNvSpPr/>
            <p:nvPr/>
          </p:nvSpPr>
          <p:spPr>
            <a:xfrm>
              <a:off x="5068" y="2462"/>
              <a:ext cx="0" cy="900"/>
            </a:xfrm>
            <a:prstGeom prst="line">
              <a:avLst/>
            </a:prstGeom>
            <a:ln w="9525" cap="flat" cmpd="sng">
              <a:solidFill>
                <a:schemeClr val="tx1"/>
              </a:solidFill>
              <a:prstDash val="solid"/>
              <a:headEnd type="none" w="med" len="med"/>
              <a:tailEnd type="none" w="med" len="med"/>
            </a:ln>
          </p:spPr>
        </p:sp>
        <p:sp>
          <p:nvSpPr>
            <p:cNvPr id="392272" name="直接连接符 392271"/>
            <p:cNvSpPr/>
            <p:nvPr/>
          </p:nvSpPr>
          <p:spPr>
            <a:xfrm>
              <a:off x="5006" y="2514"/>
              <a:ext cx="0" cy="900"/>
            </a:xfrm>
            <a:prstGeom prst="line">
              <a:avLst/>
            </a:prstGeom>
            <a:ln w="9525" cap="flat" cmpd="sng">
              <a:solidFill>
                <a:schemeClr val="tx1"/>
              </a:solidFill>
              <a:prstDash val="solid"/>
              <a:headEnd type="none" w="med" len="med"/>
              <a:tailEnd type="none" w="med" len="med"/>
            </a:ln>
          </p:spPr>
        </p:sp>
        <p:sp>
          <p:nvSpPr>
            <p:cNvPr id="392273" name="直接连接符 392272"/>
            <p:cNvSpPr/>
            <p:nvPr/>
          </p:nvSpPr>
          <p:spPr>
            <a:xfrm>
              <a:off x="5130" y="2400"/>
              <a:ext cx="0" cy="889"/>
            </a:xfrm>
            <a:prstGeom prst="line">
              <a:avLst/>
            </a:prstGeom>
            <a:ln w="9525" cap="flat" cmpd="sng">
              <a:solidFill>
                <a:schemeClr val="tx1"/>
              </a:solidFill>
              <a:prstDash val="solid"/>
              <a:headEnd type="none" w="med" len="med"/>
              <a:tailEnd type="none" w="med" len="med"/>
            </a:ln>
          </p:spPr>
        </p:sp>
        <p:sp>
          <p:nvSpPr>
            <p:cNvPr id="392274" name="直接连接符 392273"/>
            <p:cNvSpPr/>
            <p:nvPr/>
          </p:nvSpPr>
          <p:spPr>
            <a:xfrm>
              <a:off x="5193" y="2327"/>
              <a:ext cx="0" cy="890"/>
            </a:xfrm>
            <a:prstGeom prst="line">
              <a:avLst/>
            </a:prstGeom>
            <a:ln w="9525" cap="flat" cmpd="sng">
              <a:solidFill>
                <a:schemeClr val="tx1"/>
              </a:solidFill>
              <a:prstDash val="solid"/>
              <a:headEnd type="none" w="med" len="med"/>
              <a:tailEnd type="none" w="med" len="med"/>
            </a:ln>
          </p:spPr>
        </p:sp>
        <p:sp>
          <p:nvSpPr>
            <p:cNvPr id="392275" name="直接连接符 392274"/>
            <p:cNvSpPr/>
            <p:nvPr/>
          </p:nvSpPr>
          <p:spPr>
            <a:xfrm flipV="1">
              <a:off x="4634" y="2348"/>
              <a:ext cx="621" cy="662"/>
            </a:xfrm>
            <a:prstGeom prst="line">
              <a:avLst/>
            </a:prstGeom>
            <a:ln w="9525" cap="flat" cmpd="sng">
              <a:solidFill>
                <a:schemeClr val="tx1"/>
              </a:solidFill>
              <a:prstDash val="solid"/>
              <a:headEnd type="none" w="med" len="med"/>
              <a:tailEnd type="none" w="med" len="med"/>
            </a:ln>
          </p:spPr>
        </p:sp>
        <p:sp>
          <p:nvSpPr>
            <p:cNvPr id="392276" name="直接连接符 392275"/>
            <p:cNvSpPr/>
            <p:nvPr/>
          </p:nvSpPr>
          <p:spPr>
            <a:xfrm flipV="1">
              <a:off x="4634" y="2431"/>
              <a:ext cx="621" cy="672"/>
            </a:xfrm>
            <a:prstGeom prst="line">
              <a:avLst/>
            </a:prstGeom>
            <a:ln w="9525" cap="flat" cmpd="sng">
              <a:solidFill>
                <a:schemeClr val="tx1"/>
              </a:solidFill>
              <a:prstDash val="solid"/>
              <a:headEnd type="none" w="med" len="med"/>
              <a:tailEnd type="none" w="med" len="med"/>
            </a:ln>
          </p:spPr>
        </p:sp>
        <p:sp>
          <p:nvSpPr>
            <p:cNvPr id="392277" name="直接连接符 392276"/>
            <p:cNvSpPr/>
            <p:nvPr/>
          </p:nvSpPr>
          <p:spPr>
            <a:xfrm flipV="1">
              <a:off x="4634" y="3051"/>
              <a:ext cx="621" cy="693"/>
            </a:xfrm>
            <a:prstGeom prst="line">
              <a:avLst/>
            </a:prstGeom>
            <a:ln w="9525" cap="flat" cmpd="sng">
              <a:solidFill>
                <a:schemeClr val="tx1"/>
              </a:solidFill>
              <a:prstDash val="solid"/>
              <a:headEnd type="none" w="med" len="med"/>
              <a:tailEnd type="none" w="med" len="med"/>
            </a:ln>
          </p:spPr>
        </p:sp>
        <p:sp>
          <p:nvSpPr>
            <p:cNvPr id="392278" name="直接连接符 392277"/>
            <p:cNvSpPr/>
            <p:nvPr/>
          </p:nvSpPr>
          <p:spPr>
            <a:xfrm flipV="1">
              <a:off x="4634" y="2948"/>
              <a:ext cx="621" cy="672"/>
            </a:xfrm>
            <a:prstGeom prst="line">
              <a:avLst/>
            </a:prstGeom>
            <a:ln w="9525" cap="flat" cmpd="sng">
              <a:solidFill>
                <a:schemeClr val="tx1"/>
              </a:solidFill>
              <a:prstDash val="solid"/>
              <a:headEnd type="none" w="med" len="med"/>
              <a:tailEnd type="none" w="med" len="med"/>
            </a:ln>
          </p:spPr>
        </p:sp>
        <p:sp>
          <p:nvSpPr>
            <p:cNvPr id="392279" name="直接连接符 392278"/>
            <p:cNvSpPr/>
            <p:nvPr/>
          </p:nvSpPr>
          <p:spPr>
            <a:xfrm flipV="1">
              <a:off x="4634" y="2865"/>
              <a:ext cx="621" cy="641"/>
            </a:xfrm>
            <a:prstGeom prst="line">
              <a:avLst/>
            </a:prstGeom>
            <a:ln w="9525" cap="flat" cmpd="sng">
              <a:solidFill>
                <a:schemeClr val="tx1"/>
              </a:solidFill>
              <a:prstDash val="solid"/>
              <a:headEnd type="none" w="med" len="med"/>
              <a:tailEnd type="none" w="med" len="med"/>
            </a:ln>
          </p:spPr>
        </p:sp>
        <p:sp>
          <p:nvSpPr>
            <p:cNvPr id="392280" name="直接连接符 392279"/>
            <p:cNvSpPr/>
            <p:nvPr/>
          </p:nvSpPr>
          <p:spPr>
            <a:xfrm flipV="1">
              <a:off x="4634" y="2761"/>
              <a:ext cx="621" cy="641"/>
            </a:xfrm>
            <a:prstGeom prst="line">
              <a:avLst/>
            </a:prstGeom>
            <a:ln w="9525" cap="flat" cmpd="sng">
              <a:solidFill>
                <a:schemeClr val="tx1"/>
              </a:solidFill>
              <a:prstDash val="solid"/>
              <a:headEnd type="none" w="med" len="med"/>
              <a:tailEnd type="none" w="med" len="med"/>
            </a:ln>
          </p:spPr>
        </p:sp>
        <p:sp>
          <p:nvSpPr>
            <p:cNvPr id="392281" name="直接连接符 392280"/>
            <p:cNvSpPr/>
            <p:nvPr/>
          </p:nvSpPr>
          <p:spPr>
            <a:xfrm flipV="1">
              <a:off x="4634" y="2657"/>
              <a:ext cx="621" cy="631"/>
            </a:xfrm>
            <a:prstGeom prst="line">
              <a:avLst/>
            </a:prstGeom>
            <a:ln w="9525" cap="flat" cmpd="sng">
              <a:solidFill>
                <a:schemeClr val="tx1"/>
              </a:solidFill>
              <a:prstDash val="solid"/>
              <a:headEnd type="none" w="med" len="med"/>
              <a:tailEnd type="none" w="med" len="med"/>
            </a:ln>
          </p:spPr>
        </p:sp>
        <p:sp>
          <p:nvSpPr>
            <p:cNvPr id="392282" name="直接连接符 392281"/>
            <p:cNvSpPr/>
            <p:nvPr/>
          </p:nvSpPr>
          <p:spPr>
            <a:xfrm flipV="1">
              <a:off x="4634" y="2554"/>
              <a:ext cx="631" cy="631"/>
            </a:xfrm>
            <a:prstGeom prst="line">
              <a:avLst/>
            </a:prstGeom>
            <a:ln w="9525" cap="flat" cmpd="sng">
              <a:solidFill>
                <a:schemeClr val="tx1"/>
              </a:solidFill>
              <a:prstDash val="solid"/>
              <a:headEnd type="none" w="med" len="med"/>
              <a:tailEnd type="none" w="med" len="med"/>
            </a:ln>
          </p:spPr>
        </p:sp>
        <p:sp>
          <p:nvSpPr>
            <p:cNvPr id="392283" name="矩形 392282"/>
            <p:cNvSpPr/>
            <p:nvPr/>
          </p:nvSpPr>
          <p:spPr>
            <a:xfrm>
              <a:off x="1862" y="2896"/>
              <a:ext cx="931" cy="217"/>
            </a:xfrm>
            <a:prstGeom prst="rect">
              <a:avLst/>
            </a:prstGeom>
            <a:noFill/>
            <a:ln w="9525" cap="flat" cmpd="sng">
              <a:solidFill>
                <a:schemeClr val="tx1"/>
              </a:solidFill>
              <a:prstDash val="solid"/>
              <a:miter/>
              <a:headEnd type="none" w="med" len="med"/>
              <a:tailEnd type="none" w="med" len="med"/>
            </a:ln>
          </p:spPr>
          <p:txBody>
            <a:bodyPr/>
            <a:lstStyle/>
            <a:p>
              <a:endParaRPr lang="zh-CN" altLang="en-US"/>
            </a:p>
          </p:txBody>
        </p:sp>
        <p:sp>
          <p:nvSpPr>
            <p:cNvPr id="392284" name="矩形 392283"/>
            <p:cNvSpPr/>
            <p:nvPr/>
          </p:nvSpPr>
          <p:spPr>
            <a:xfrm>
              <a:off x="3134" y="2896"/>
              <a:ext cx="580" cy="228"/>
            </a:xfrm>
            <a:prstGeom prst="rect">
              <a:avLst/>
            </a:prstGeom>
            <a:noFill/>
            <a:ln w="9525" cap="flat" cmpd="sng">
              <a:solidFill>
                <a:schemeClr val="tx1"/>
              </a:solidFill>
              <a:prstDash val="solid"/>
              <a:miter/>
              <a:headEnd type="none" w="med" len="med"/>
              <a:tailEnd type="none" w="med" len="med"/>
            </a:ln>
          </p:spPr>
          <p:txBody>
            <a:bodyPr/>
            <a:lstStyle/>
            <a:p>
              <a:endParaRPr lang="zh-CN" altLang="en-US"/>
            </a:p>
          </p:txBody>
        </p:sp>
        <p:sp>
          <p:nvSpPr>
            <p:cNvPr id="392285" name="矩形 392284"/>
            <p:cNvSpPr/>
            <p:nvPr/>
          </p:nvSpPr>
          <p:spPr>
            <a:xfrm>
              <a:off x="2503" y="1934"/>
              <a:ext cx="900" cy="238"/>
            </a:xfrm>
            <a:prstGeom prst="rect">
              <a:avLst/>
            </a:prstGeom>
            <a:noFill/>
            <a:ln w="9525" cap="flat" cmpd="sng">
              <a:solidFill>
                <a:schemeClr val="tx1"/>
              </a:solidFill>
              <a:prstDash val="solid"/>
              <a:miter/>
              <a:headEnd type="none" w="med" len="med"/>
              <a:tailEnd type="none" w="med" len="med"/>
            </a:ln>
          </p:spPr>
          <p:txBody>
            <a:bodyPr/>
            <a:lstStyle/>
            <a:p>
              <a:endParaRPr lang="zh-CN" altLang="en-US"/>
            </a:p>
          </p:txBody>
        </p:sp>
        <p:sp>
          <p:nvSpPr>
            <p:cNvPr id="392286" name="矩形 392285"/>
            <p:cNvSpPr/>
            <p:nvPr/>
          </p:nvSpPr>
          <p:spPr>
            <a:xfrm>
              <a:off x="3714" y="1945"/>
              <a:ext cx="537" cy="237"/>
            </a:xfrm>
            <a:prstGeom prst="rect">
              <a:avLst/>
            </a:prstGeom>
            <a:noFill/>
            <a:ln w="9525" cap="flat" cmpd="sng">
              <a:solidFill>
                <a:schemeClr val="tx1"/>
              </a:solidFill>
              <a:prstDash val="solid"/>
              <a:miter/>
              <a:headEnd type="none" w="med" len="med"/>
              <a:tailEnd type="none" w="med" len="med"/>
            </a:ln>
          </p:spPr>
          <p:txBody>
            <a:bodyPr/>
            <a:lstStyle/>
            <a:p>
              <a:endParaRPr lang="zh-CN" altLang="en-US"/>
            </a:p>
          </p:txBody>
        </p:sp>
        <p:sp>
          <p:nvSpPr>
            <p:cNvPr id="392287" name="矩形 392286"/>
            <p:cNvSpPr/>
            <p:nvPr/>
          </p:nvSpPr>
          <p:spPr>
            <a:xfrm>
              <a:off x="3103" y="941"/>
              <a:ext cx="880" cy="248"/>
            </a:xfrm>
            <a:prstGeom prst="rect">
              <a:avLst/>
            </a:prstGeom>
            <a:noFill/>
            <a:ln w="9525" cap="flat" cmpd="sng">
              <a:solidFill>
                <a:schemeClr val="tx1"/>
              </a:solidFill>
              <a:prstDash val="solid"/>
              <a:miter/>
              <a:headEnd type="none" w="med" len="med"/>
              <a:tailEnd type="none" w="med" len="med"/>
            </a:ln>
          </p:spPr>
          <p:txBody>
            <a:bodyPr/>
            <a:lstStyle/>
            <a:p>
              <a:endParaRPr lang="zh-CN" altLang="en-US"/>
            </a:p>
          </p:txBody>
        </p:sp>
        <p:sp>
          <p:nvSpPr>
            <p:cNvPr id="392288" name="矩形 392287"/>
            <p:cNvSpPr/>
            <p:nvPr/>
          </p:nvSpPr>
          <p:spPr>
            <a:xfrm>
              <a:off x="4272" y="941"/>
              <a:ext cx="569" cy="259"/>
            </a:xfrm>
            <a:prstGeom prst="rect">
              <a:avLst/>
            </a:prstGeom>
            <a:noFill/>
            <a:ln w="9525" cap="flat" cmpd="sng">
              <a:solidFill>
                <a:schemeClr val="tx1"/>
              </a:solidFill>
              <a:prstDash val="solid"/>
              <a:miter/>
              <a:headEnd type="none" w="med" len="med"/>
              <a:tailEnd type="none" w="med" len="med"/>
            </a:ln>
          </p:spPr>
          <p:txBody>
            <a:bodyPr/>
            <a:lstStyle/>
            <a:p>
              <a:endParaRPr lang="zh-CN" altLang="en-US"/>
            </a:p>
          </p:txBody>
        </p:sp>
        <p:sp>
          <p:nvSpPr>
            <p:cNvPr id="392289" name="矩形 392288"/>
            <p:cNvSpPr/>
            <p:nvPr/>
          </p:nvSpPr>
          <p:spPr>
            <a:xfrm>
              <a:off x="3952" y="3227"/>
              <a:ext cx="362" cy="217"/>
            </a:xfrm>
            <a:prstGeom prst="rect">
              <a:avLst/>
            </a:prstGeom>
            <a:noFill/>
            <a:ln w="9525" cap="flat" cmpd="sng">
              <a:solidFill>
                <a:srgbClr val="FF0000"/>
              </a:solidFill>
              <a:prstDash val="solid"/>
              <a:miter/>
              <a:headEnd type="none" w="med" len="med"/>
              <a:tailEnd type="none" w="med" len="med"/>
            </a:ln>
          </p:spPr>
          <p:txBody>
            <a:bodyPr/>
            <a:lstStyle/>
            <a:p>
              <a:endParaRPr lang="zh-CN" altLang="en-US"/>
            </a:p>
          </p:txBody>
        </p:sp>
        <p:sp>
          <p:nvSpPr>
            <p:cNvPr id="392290" name="矩形 392289"/>
            <p:cNvSpPr/>
            <p:nvPr/>
          </p:nvSpPr>
          <p:spPr>
            <a:xfrm>
              <a:off x="4138" y="2782"/>
              <a:ext cx="362" cy="218"/>
            </a:xfrm>
            <a:prstGeom prst="rect">
              <a:avLst/>
            </a:prstGeom>
            <a:noFill/>
            <a:ln w="9525" cap="flat" cmpd="sng">
              <a:solidFill>
                <a:schemeClr val="accent1"/>
              </a:solidFill>
              <a:prstDash val="solid"/>
              <a:miter/>
              <a:headEnd type="none" w="med" len="med"/>
              <a:tailEnd type="none" w="med" len="med"/>
            </a:ln>
          </p:spPr>
          <p:txBody>
            <a:bodyPr/>
            <a:lstStyle/>
            <a:p>
              <a:endParaRPr lang="zh-CN" altLang="en-US"/>
            </a:p>
          </p:txBody>
        </p:sp>
        <p:sp>
          <p:nvSpPr>
            <p:cNvPr id="392291" name="矩形 392290"/>
            <p:cNvSpPr/>
            <p:nvPr/>
          </p:nvSpPr>
          <p:spPr>
            <a:xfrm>
              <a:off x="4469" y="2275"/>
              <a:ext cx="351" cy="218"/>
            </a:xfrm>
            <a:prstGeom prst="rect">
              <a:avLst/>
            </a:prstGeom>
            <a:noFill/>
            <a:ln w="9525" cap="flat" cmpd="sng">
              <a:solidFill>
                <a:schemeClr val="accent2"/>
              </a:solidFill>
              <a:prstDash val="solid"/>
              <a:miter/>
              <a:headEnd type="none" w="med" len="med"/>
              <a:tailEnd type="none" w="med" len="med"/>
            </a:ln>
          </p:spPr>
          <p:txBody>
            <a:bodyPr/>
            <a:lstStyle/>
            <a:p>
              <a:endParaRPr lang="zh-CN" altLang="en-US"/>
            </a:p>
          </p:txBody>
        </p:sp>
        <p:sp>
          <p:nvSpPr>
            <p:cNvPr id="392292" name="文本框 392291"/>
            <p:cNvSpPr txBox="1"/>
            <p:nvPr/>
          </p:nvSpPr>
          <p:spPr>
            <a:xfrm>
              <a:off x="1893" y="2867"/>
              <a:ext cx="962" cy="288"/>
            </a:xfrm>
            <a:prstGeom prst="rect">
              <a:avLst/>
            </a:prstGeom>
            <a:noFill/>
            <a:ln w="9525">
              <a:noFill/>
            </a:ln>
          </p:spPr>
          <p:txBody>
            <a:bodyPr>
              <a:spAutoFit/>
            </a:bodyPr>
            <a:lstStyle/>
            <a:p>
              <a:pPr>
                <a:spcBef>
                  <a:spcPct val="50000"/>
                </a:spcBef>
              </a:pPr>
              <a:r>
                <a:rPr lang="en-US" altLang="zh-CN" sz="2400" b="1">
                  <a:latin typeface="Times New Roman" panose="02020603050405020304" pitchFamily="18" charset="0"/>
                </a:rPr>
                <a:t>00001010</a:t>
              </a:r>
            </a:p>
          </p:txBody>
        </p:sp>
        <p:sp>
          <p:nvSpPr>
            <p:cNvPr id="392293" name="文本框 392292"/>
            <p:cNvSpPr txBox="1"/>
            <p:nvPr/>
          </p:nvSpPr>
          <p:spPr>
            <a:xfrm>
              <a:off x="2514" y="1914"/>
              <a:ext cx="952" cy="288"/>
            </a:xfrm>
            <a:prstGeom prst="rect">
              <a:avLst/>
            </a:prstGeom>
            <a:noFill/>
            <a:ln w="9525">
              <a:noFill/>
            </a:ln>
          </p:spPr>
          <p:txBody>
            <a:bodyPr>
              <a:spAutoFit/>
            </a:bodyPr>
            <a:lstStyle/>
            <a:p>
              <a:pPr>
                <a:spcBef>
                  <a:spcPct val="50000"/>
                </a:spcBef>
              </a:pPr>
              <a:r>
                <a:rPr lang="en-US" altLang="zh-CN" sz="2400" b="1">
                  <a:latin typeface="Times New Roman" panose="02020603050405020304" pitchFamily="18" charset="0"/>
                </a:rPr>
                <a:t>10101100</a:t>
              </a:r>
            </a:p>
          </p:txBody>
        </p:sp>
        <p:sp>
          <p:nvSpPr>
            <p:cNvPr id="392294" name="文本框 392293"/>
            <p:cNvSpPr txBox="1"/>
            <p:nvPr/>
          </p:nvSpPr>
          <p:spPr>
            <a:xfrm>
              <a:off x="3105" y="922"/>
              <a:ext cx="951" cy="288"/>
            </a:xfrm>
            <a:prstGeom prst="rect">
              <a:avLst/>
            </a:prstGeom>
            <a:noFill/>
            <a:ln w="9525">
              <a:noFill/>
            </a:ln>
          </p:spPr>
          <p:txBody>
            <a:bodyPr>
              <a:spAutoFit/>
            </a:bodyPr>
            <a:lstStyle/>
            <a:p>
              <a:pPr>
                <a:spcBef>
                  <a:spcPct val="50000"/>
                </a:spcBef>
              </a:pPr>
              <a:r>
                <a:rPr lang="en-US" altLang="zh-CN" sz="2400" b="1">
                  <a:latin typeface="Times New Roman" panose="02020603050405020304" pitchFamily="18" charset="0"/>
                </a:rPr>
                <a:t>01001011</a:t>
              </a:r>
            </a:p>
          </p:txBody>
        </p:sp>
        <p:sp>
          <p:nvSpPr>
            <p:cNvPr id="392295" name="文本框 392294"/>
            <p:cNvSpPr txBox="1"/>
            <p:nvPr/>
          </p:nvSpPr>
          <p:spPr>
            <a:xfrm>
              <a:off x="4333" y="923"/>
              <a:ext cx="517" cy="288"/>
            </a:xfrm>
            <a:prstGeom prst="rect">
              <a:avLst/>
            </a:prstGeom>
            <a:noFill/>
            <a:ln w="9525">
              <a:noFill/>
            </a:ln>
          </p:spPr>
          <p:txBody>
            <a:bodyPr>
              <a:spAutoFit/>
            </a:bodyPr>
            <a:lstStyle/>
            <a:p>
              <a:pPr>
                <a:spcBef>
                  <a:spcPct val="50000"/>
                </a:spcBef>
              </a:pPr>
              <a:r>
                <a:rPr lang="en-US" altLang="zh-CN" sz="2400" b="1">
                  <a:latin typeface="Times New Roman" panose="02020603050405020304" pitchFamily="18" charset="0"/>
                </a:rPr>
                <a:t>D/A</a:t>
              </a:r>
            </a:p>
          </p:txBody>
        </p:sp>
        <p:sp>
          <p:nvSpPr>
            <p:cNvPr id="392296" name="文本框 392295"/>
            <p:cNvSpPr txBox="1"/>
            <p:nvPr/>
          </p:nvSpPr>
          <p:spPr>
            <a:xfrm>
              <a:off x="3754" y="1915"/>
              <a:ext cx="528" cy="288"/>
            </a:xfrm>
            <a:prstGeom prst="rect">
              <a:avLst/>
            </a:prstGeom>
            <a:noFill/>
            <a:ln w="9525">
              <a:noFill/>
            </a:ln>
          </p:spPr>
          <p:txBody>
            <a:bodyPr>
              <a:spAutoFit/>
            </a:bodyPr>
            <a:lstStyle/>
            <a:p>
              <a:pPr>
                <a:spcBef>
                  <a:spcPct val="50000"/>
                </a:spcBef>
              </a:pPr>
              <a:r>
                <a:rPr lang="en-US" altLang="zh-CN" sz="2400" b="1">
                  <a:latin typeface="Times New Roman" panose="02020603050405020304" pitchFamily="18" charset="0"/>
                </a:rPr>
                <a:t>D/A</a:t>
              </a:r>
            </a:p>
          </p:txBody>
        </p:sp>
        <p:sp>
          <p:nvSpPr>
            <p:cNvPr id="392297" name="文本框 392296"/>
            <p:cNvSpPr txBox="1"/>
            <p:nvPr/>
          </p:nvSpPr>
          <p:spPr>
            <a:xfrm>
              <a:off x="3215" y="2866"/>
              <a:ext cx="518" cy="288"/>
            </a:xfrm>
            <a:prstGeom prst="rect">
              <a:avLst/>
            </a:prstGeom>
            <a:noFill/>
            <a:ln w="9525">
              <a:noFill/>
            </a:ln>
          </p:spPr>
          <p:txBody>
            <a:bodyPr>
              <a:spAutoFit/>
            </a:bodyPr>
            <a:lstStyle/>
            <a:p>
              <a:pPr>
                <a:spcBef>
                  <a:spcPct val="50000"/>
                </a:spcBef>
              </a:pPr>
              <a:r>
                <a:rPr lang="en-US" altLang="zh-CN" sz="2400" b="1">
                  <a:latin typeface="Times New Roman" panose="02020603050405020304" pitchFamily="18" charset="0"/>
                </a:rPr>
                <a:t>D/A</a:t>
              </a:r>
            </a:p>
          </p:txBody>
        </p:sp>
        <p:sp>
          <p:nvSpPr>
            <p:cNvPr id="392298" name="文本框 392297"/>
            <p:cNvSpPr txBox="1"/>
            <p:nvPr/>
          </p:nvSpPr>
          <p:spPr>
            <a:xfrm>
              <a:off x="3993" y="3177"/>
              <a:ext cx="290" cy="288"/>
            </a:xfrm>
            <a:prstGeom prst="rect">
              <a:avLst/>
            </a:prstGeom>
            <a:noFill/>
            <a:ln w="9525">
              <a:noFill/>
            </a:ln>
          </p:spPr>
          <p:txBody>
            <a:bodyPr>
              <a:spAutoFit/>
            </a:bodyPr>
            <a:lstStyle/>
            <a:p>
              <a:pPr>
                <a:spcBef>
                  <a:spcPct val="50000"/>
                </a:spcBef>
              </a:pPr>
              <a:r>
                <a:rPr lang="zh-CN" altLang="en-US" sz="2400" b="1">
                  <a:solidFill>
                    <a:srgbClr val="FF0000"/>
                  </a:solidFill>
                  <a:latin typeface="Times New Roman" panose="02020603050405020304" pitchFamily="18" charset="0"/>
                </a:rPr>
                <a:t>红</a:t>
              </a:r>
              <a:endParaRPr lang="zh-CN" altLang="en-US" sz="2400" b="1">
                <a:latin typeface="Times New Roman" panose="02020603050405020304" pitchFamily="18" charset="0"/>
              </a:endParaRPr>
            </a:p>
          </p:txBody>
        </p:sp>
        <p:sp>
          <p:nvSpPr>
            <p:cNvPr id="392299" name="文本框 392298"/>
            <p:cNvSpPr txBox="1"/>
            <p:nvPr/>
          </p:nvSpPr>
          <p:spPr>
            <a:xfrm>
              <a:off x="4169" y="2733"/>
              <a:ext cx="310" cy="298"/>
            </a:xfrm>
            <a:prstGeom prst="rect">
              <a:avLst/>
            </a:prstGeom>
            <a:noFill/>
            <a:ln w="15875" cap="flat" cmpd="sng">
              <a:solidFill>
                <a:srgbClr val="00FF00"/>
              </a:solidFill>
              <a:prstDash val="solid"/>
              <a:miter/>
              <a:headEnd type="none" w="med" len="med"/>
              <a:tailEnd type="none" w="med" len="med"/>
            </a:ln>
          </p:spPr>
          <p:txBody>
            <a:bodyPr>
              <a:spAutoFit/>
            </a:bodyPr>
            <a:lstStyle/>
            <a:p>
              <a:pPr>
                <a:spcBef>
                  <a:spcPct val="50000"/>
                </a:spcBef>
              </a:pPr>
              <a:r>
                <a:rPr lang="zh-CN" altLang="en-US" sz="2400" b="1">
                  <a:solidFill>
                    <a:srgbClr val="33CC33"/>
                  </a:solidFill>
                  <a:latin typeface="Times New Roman" panose="02020603050405020304" pitchFamily="18" charset="0"/>
                </a:rPr>
                <a:t>绿</a:t>
              </a:r>
            </a:p>
          </p:txBody>
        </p:sp>
        <p:sp>
          <p:nvSpPr>
            <p:cNvPr id="392300" name="文本框 392299"/>
            <p:cNvSpPr txBox="1"/>
            <p:nvPr/>
          </p:nvSpPr>
          <p:spPr>
            <a:xfrm>
              <a:off x="4500" y="1965"/>
              <a:ext cx="486" cy="288"/>
            </a:xfrm>
            <a:prstGeom prst="rect">
              <a:avLst/>
            </a:prstGeom>
            <a:noFill/>
            <a:ln w="9525">
              <a:noFill/>
            </a:ln>
          </p:spPr>
          <p:txBody>
            <a:bodyPr>
              <a:spAutoFit/>
            </a:bodyPr>
            <a:lstStyle/>
            <a:p>
              <a:pPr>
                <a:spcBef>
                  <a:spcPct val="50000"/>
                </a:spcBef>
              </a:pPr>
              <a:endParaRPr lang="zh-CN" altLang="en-US" sz="2400" dirty="0">
                <a:latin typeface="Times New Roman" panose="02020603050405020304" pitchFamily="18" charset="0"/>
              </a:endParaRPr>
            </a:p>
          </p:txBody>
        </p:sp>
        <p:sp>
          <p:nvSpPr>
            <p:cNvPr id="392301" name="文本框 392300"/>
            <p:cNvSpPr txBox="1"/>
            <p:nvPr/>
          </p:nvSpPr>
          <p:spPr>
            <a:xfrm>
              <a:off x="4479" y="2236"/>
              <a:ext cx="300" cy="288"/>
            </a:xfrm>
            <a:prstGeom prst="rect">
              <a:avLst/>
            </a:prstGeom>
            <a:noFill/>
            <a:ln w="9525">
              <a:noFill/>
            </a:ln>
          </p:spPr>
          <p:txBody>
            <a:bodyPr>
              <a:spAutoFit/>
            </a:bodyPr>
            <a:lstStyle/>
            <a:p>
              <a:pPr>
                <a:spcBef>
                  <a:spcPct val="50000"/>
                </a:spcBef>
              </a:pPr>
              <a:r>
                <a:rPr lang="zh-CN" altLang="en-US" sz="2400" b="1">
                  <a:solidFill>
                    <a:schemeClr val="accent2"/>
                  </a:solidFill>
                  <a:latin typeface="Times New Roman" panose="02020603050405020304" pitchFamily="18" charset="0"/>
                </a:rPr>
                <a:t>蓝</a:t>
              </a:r>
              <a:endParaRPr lang="zh-CN" altLang="en-US" sz="2400" b="1">
                <a:latin typeface="Times New Roman" panose="02020603050405020304" pitchFamily="18" charset="0"/>
              </a:endParaRPr>
            </a:p>
          </p:txBody>
        </p:sp>
        <p:sp>
          <p:nvSpPr>
            <p:cNvPr id="392302" name="文本框 392301"/>
            <p:cNvSpPr txBox="1"/>
            <p:nvPr/>
          </p:nvSpPr>
          <p:spPr>
            <a:xfrm>
              <a:off x="4747" y="3610"/>
              <a:ext cx="880" cy="518"/>
            </a:xfrm>
            <a:prstGeom prst="rect">
              <a:avLst/>
            </a:prstGeom>
            <a:noFill/>
            <a:ln w="9525">
              <a:noFill/>
            </a:ln>
          </p:spPr>
          <p:txBody>
            <a:bodyPr>
              <a:spAutoFit/>
            </a:bodyPr>
            <a:lstStyle/>
            <a:p>
              <a:pPr>
                <a:spcBef>
                  <a:spcPct val="50000"/>
                </a:spcBef>
              </a:pPr>
              <a:r>
                <a:rPr lang="en-US" altLang="zh-CN" sz="2400" b="1">
                  <a:latin typeface="Times New Roman" panose="02020603050405020304" pitchFamily="18" charset="0"/>
                </a:rPr>
                <a:t>CRT</a:t>
              </a:r>
              <a:r>
                <a:rPr lang="zh-CN" altLang="en-US" sz="2400" b="1" dirty="0">
                  <a:latin typeface="Times New Roman" panose="02020603050405020304" pitchFamily="18" charset="0"/>
                </a:rPr>
                <a:t>光栅</a:t>
              </a:r>
              <a:endParaRPr lang="zh-CN" altLang="en-US" sz="2400" b="1">
                <a:latin typeface="Times New Roman" panose="02020603050405020304" pitchFamily="18" charset="0"/>
              </a:endParaRPr>
            </a:p>
          </p:txBody>
        </p:sp>
        <p:sp>
          <p:nvSpPr>
            <p:cNvPr id="392303" name="文本框 392302"/>
            <p:cNvSpPr txBox="1"/>
            <p:nvPr/>
          </p:nvSpPr>
          <p:spPr>
            <a:xfrm>
              <a:off x="3524" y="3479"/>
              <a:ext cx="1190" cy="288"/>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rPr>
                <a:t>彩色电子枪</a:t>
              </a:r>
              <a:endParaRPr lang="zh-CN" altLang="en-US" sz="2400" b="1">
                <a:latin typeface="Times New Roman" panose="02020603050405020304" pitchFamily="18" charset="0"/>
              </a:endParaRPr>
            </a:p>
          </p:txBody>
        </p:sp>
        <p:sp>
          <p:nvSpPr>
            <p:cNvPr id="392304" name="文本框 392303"/>
            <p:cNvSpPr txBox="1"/>
            <p:nvPr/>
          </p:nvSpPr>
          <p:spPr>
            <a:xfrm>
              <a:off x="372" y="3643"/>
              <a:ext cx="1387" cy="288"/>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rPr>
                <a:t>帧缓冲存储器</a:t>
              </a:r>
              <a:endParaRPr lang="zh-CN" altLang="en-US" sz="2400" b="1">
                <a:latin typeface="Times New Roman" panose="02020603050405020304" pitchFamily="18" charset="0"/>
              </a:endParaRPr>
            </a:p>
          </p:txBody>
        </p:sp>
        <p:sp>
          <p:nvSpPr>
            <p:cNvPr id="392305" name="文本框 392304"/>
            <p:cNvSpPr txBox="1"/>
            <p:nvPr/>
          </p:nvSpPr>
          <p:spPr>
            <a:xfrm>
              <a:off x="442" y="2392"/>
              <a:ext cx="290" cy="288"/>
            </a:xfrm>
            <a:prstGeom prst="rect">
              <a:avLst/>
            </a:prstGeom>
            <a:noFill/>
            <a:ln w="9525">
              <a:noFill/>
            </a:ln>
          </p:spPr>
          <p:txBody>
            <a:bodyPr>
              <a:spAutoFit/>
            </a:bodyPr>
            <a:lstStyle/>
            <a:p>
              <a:pPr>
                <a:spcBef>
                  <a:spcPct val="50000"/>
                </a:spcBef>
              </a:pPr>
              <a:r>
                <a:rPr lang="en-US" altLang="zh-CN" sz="2400">
                  <a:latin typeface="Times New Roman" panose="02020603050405020304" pitchFamily="18" charset="0"/>
                </a:rPr>
                <a:t>8</a:t>
              </a:r>
            </a:p>
          </p:txBody>
        </p:sp>
        <p:sp>
          <p:nvSpPr>
            <p:cNvPr id="392306" name="文本框 392305"/>
            <p:cNvSpPr txBox="1"/>
            <p:nvPr/>
          </p:nvSpPr>
          <p:spPr>
            <a:xfrm>
              <a:off x="1044" y="1511"/>
              <a:ext cx="259" cy="288"/>
            </a:xfrm>
            <a:prstGeom prst="rect">
              <a:avLst/>
            </a:prstGeom>
            <a:noFill/>
            <a:ln w="9525">
              <a:noFill/>
            </a:ln>
          </p:spPr>
          <p:txBody>
            <a:bodyPr>
              <a:spAutoFit/>
            </a:bodyPr>
            <a:lstStyle/>
            <a:p>
              <a:pPr>
                <a:spcBef>
                  <a:spcPct val="50000"/>
                </a:spcBef>
              </a:pPr>
              <a:r>
                <a:rPr lang="en-US" altLang="zh-CN" sz="2400">
                  <a:latin typeface="Times New Roman" panose="02020603050405020304" pitchFamily="18" charset="0"/>
                </a:rPr>
                <a:t>8</a:t>
              </a:r>
            </a:p>
          </p:txBody>
        </p:sp>
        <p:sp>
          <p:nvSpPr>
            <p:cNvPr id="392307" name="直接连接符 392306"/>
            <p:cNvSpPr/>
            <p:nvPr/>
          </p:nvSpPr>
          <p:spPr>
            <a:xfrm flipV="1">
              <a:off x="600" y="2534"/>
              <a:ext cx="124" cy="124"/>
            </a:xfrm>
            <a:prstGeom prst="line">
              <a:avLst/>
            </a:prstGeom>
            <a:ln w="9525" cap="flat" cmpd="sng">
              <a:solidFill>
                <a:schemeClr val="tx1"/>
              </a:solidFill>
              <a:prstDash val="solid"/>
              <a:headEnd type="none" w="med" len="med"/>
              <a:tailEnd type="triangle" w="med" len="med"/>
            </a:ln>
          </p:spPr>
        </p:sp>
        <p:sp>
          <p:nvSpPr>
            <p:cNvPr id="392308" name="直接连接符 392307"/>
            <p:cNvSpPr/>
            <p:nvPr/>
          </p:nvSpPr>
          <p:spPr>
            <a:xfrm flipH="1">
              <a:off x="465" y="2658"/>
              <a:ext cx="135" cy="104"/>
            </a:xfrm>
            <a:prstGeom prst="line">
              <a:avLst/>
            </a:prstGeom>
            <a:ln w="9525" cap="flat" cmpd="sng">
              <a:solidFill>
                <a:schemeClr val="tx1"/>
              </a:solidFill>
              <a:prstDash val="solid"/>
              <a:headEnd type="none" w="med" len="med"/>
              <a:tailEnd type="triangle" w="med" len="med"/>
            </a:ln>
          </p:spPr>
        </p:sp>
        <p:sp>
          <p:nvSpPr>
            <p:cNvPr id="392309" name="直接连接符 392308"/>
            <p:cNvSpPr/>
            <p:nvPr/>
          </p:nvSpPr>
          <p:spPr>
            <a:xfrm flipV="1">
              <a:off x="1200" y="1634"/>
              <a:ext cx="103" cy="104"/>
            </a:xfrm>
            <a:prstGeom prst="line">
              <a:avLst/>
            </a:prstGeom>
            <a:ln w="9525" cap="flat" cmpd="sng">
              <a:solidFill>
                <a:schemeClr val="tx1"/>
              </a:solidFill>
              <a:prstDash val="solid"/>
              <a:headEnd type="none" w="med" len="med"/>
              <a:tailEnd type="triangle" w="med" len="med"/>
            </a:ln>
          </p:spPr>
        </p:sp>
        <p:sp>
          <p:nvSpPr>
            <p:cNvPr id="392310" name="直接连接符 392309"/>
            <p:cNvSpPr/>
            <p:nvPr/>
          </p:nvSpPr>
          <p:spPr>
            <a:xfrm flipH="1">
              <a:off x="1076" y="1738"/>
              <a:ext cx="124" cy="124"/>
            </a:xfrm>
            <a:prstGeom prst="line">
              <a:avLst/>
            </a:prstGeom>
            <a:ln w="9525" cap="flat" cmpd="sng">
              <a:solidFill>
                <a:schemeClr val="tx1"/>
              </a:solidFill>
              <a:prstDash val="solid"/>
              <a:headEnd type="none" w="med" len="med"/>
              <a:tailEnd type="triangle" w="med" len="med"/>
            </a:ln>
          </p:spPr>
        </p:sp>
        <p:sp>
          <p:nvSpPr>
            <p:cNvPr id="392311" name="直接连接符 392310"/>
            <p:cNvSpPr/>
            <p:nvPr/>
          </p:nvSpPr>
          <p:spPr>
            <a:xfrm flipV="1">
              <a:off x="1800" y="745"/>
              <a:ext cx="114" cy="93"/>
            </a:xfrm>
            <a:prstGeom prst="line">
              <a:avLst/>
            </a:prstGeom>
            <a:ln w="9525" cap="flat" cmpd="sng">
              <a:solidFill>
                <a:schemeClr val="tx1"/>
              </a:solidFill>
              <a:prstDash val="solid"/>
              <a:headEnd type="none" w="med" len="med"/>
              <a:tailEnd type="triangle" w="med" len="med"/>
            </a:ln>
          </p:spPr>
        </p:sp>
        <p:sp>
          <p:nvSpPr>
            <p:cNvPr id="392312" name="直接连接符 392311"/>
            <p:cNvSpPr/>
            <p:nvPr/>
          </p:nvSpPr>
          <p:spPr>
            <a:xfrm flipH="1">
              <a:off x="1686" y="848"/>
              <a:ext cx="104" cy="73"/>
            </a:xfrm>
            <a:prstGeom prst="line">
              <a:avLst/>
            </a:prstGeom>
            <a:ln w="9525" cap="flat" cmpd="sng">
              <a:solidFill>
                <a:schemeClr val="tx1"/>
              </a:solidFill>
              <a:prstDash val="solid"/>
              <a:headEnd type="none" w="med" len="med"/>
              <a:tailEnd type="triangle" w="med" len="med"/>
            </a:ln>
          </p:spPr>
        </p:sp>
        <p:sp>
          <p:nvSpPr>
            <p:cNvPr id="392313" name="文本框 392312"/>
            <p:cNvSpPr txBox="1"/>
            <p:nvPr/>
          </p:nvSpPr>
          <p:spPr>
            <a:xfrm>
              <a:off x="756" y="1241"/>
              <a:ext cx="320" cy="288"/>
            </a:xfrm>
            <a:prstGeom prst="rect">
              <a:avLst/>
            </a:prstGeom>
            <a:noFill/>
            <a:ln w="9525">
              <a:noFill/>
            </a:ln>
          </p:spPr>
          <p:txBody>
            <a:bodyPr>
              <a:spAutoFit/>
            </a:bodyPr>
            <a:lstStyle/>
            <a:p>
              <a:pPr>
                <a:spcBef>
                  <a:spcPct val="50000"/>
                </a:spcBef>
              </a:pPr>
              <a:r>
                <a:rPr lang="en-US" altLang="zh-CN" sz="2400">
                  <a:latin typeface="Times New Roman" panose="02020603050405020304" pitchFamily="18" charset="0"/>
                </a:rPr>
                <a:t>N</a:t>
              </a:r>
            </a:p>
          </p:txBody>
        </p:sp>
        <p:sp>
          <p:nvSpPr>
            <p:cNvPr id="392314" name="直接连接符 392313"/>
            <p:cNvSpPr/>
            <p:nvPr/>
          </p:nvSpPr>
          <p:spPr>
            <a:xfrm flipV="1">
              <a:off x="993" y="683"/>
              <a:ext cx="600" cy="600"/>
            </a:xfrm>
            <a:prstGeom prst="line">
              <a:avLst/>
            </a:prstGeom>
            <a:ln w="9525" cap="flat" cmpd="sng">
              <a:solidFill>
                <a:schemeClr val="tx1"/>
              </a:solidFill>
              <a:prstDash val="solid"/>
              <a:headEnd type="none" w="med" len="med"/>
              <a:tailEnd type="triangle" w="med" len="med"/>
            </a:ln>
          </p:spPr>
        </p:sp>
        <p:sp>
          <p:nvSpPr>
            <p:cNvPr id="392315" name="直接连接符 392314"/>
            <p:cNvSpPr/>
            <p:nvPr/>
          </p:nvSpPr>
          <p:spPr>
            <a:xfrm flipH="1">
              <a:off x="124" y="1520"/>
              <a:ext cx="662" cy="662"/>
            </a:xfrm>
            <a:prstGeom prst="line">
              <a:avLst/>
            </a:prstGeom>
            <a:ln w="9525" cap="flat" cmpd="sng">
              <a:solidFill>
                <a:schemeClr val="tx1"/>
              </a:solidFill>
              <a:prstDash val="solid"/>
              <a:headEnd type="none" w="med" len="med"/>
              <a:tailEnd type="triangle" w="med" len="med"/>
            </a:ln>
          </p:spPr>
        </p:sp>
        <p:sp>
          <p:nvSpPr>
            <p:cNvPr id="392316" name="直接连接符 392315"/>
            <p:cNvSpPr/>
            <p:nvPr/>
          </p:nvSpPr>
          <p:spPr>
            <a:xfrm>
              <a:off x="3434" y="3124"/>
              <a:ext cx="0" cy="238"/>
            </a:xfrm>
            <a:prstGeom prst="line">
              <a:avLst/>
            </a:prstGeom>
            <a:ln w="9525" cap="flat" cmpd="sng">
              <a:solidFill>
                <a:schemeClr val="tx1"/>
              </a:solidFill>
              <a:prstDash val="solid"/>
              <a:headEnd type="none" w="med" len="med"/>
              <a:tailEnd type="none" w="med" len="med"/>
            </a:ln>
          </p:spPr>
        </p:sp>
        <p:sp>
          <p:nvSpPr>
            <p:cNvPr id="392317" name="直接连接符 392316"/>
            <p:cNvSpPr/>
            <p:nvPr/>
          </p:nvSpPr>
          <p:spPr>
            <a:xfrm>
              <a:off x="3434" y="3362"/>
              <a:ext cx="517" cy="0"/>
            </a:xfrm>
            <a:prstGeom prst="line">
              <a:avLst/>
            </a:prstGeom>
            <a:ln w="9525" cap="flat" cmpd="sng">
              <a:solidFill>
                <a:schemeClr val="tx1"/>
              </a:solidFill>
              <a:prstDash val="solid"/>
              <a:headEnd type="none" w="med" len="med"/>
              <a:tailEnd type="triangle" w="med" len="med"/>
            </a:ln>
          </p:spPr>
        </p:sp>
        <p:sp>
          <p:nvSpPr>
            <p:cNvPr id="392318" name="直接连接符 392317"/>
            <p:cNvSpPr/>
            <p:nvPr/>
          </p:nvSpPr>
          <p:spPr>
            <a:xfrm>
              <a:off x="3910" y="2182"/>
              <a:ext cx="0" cy="724"/>
            </a:xfrm>
            <a:prstGeom prst="line">
              <a:avLst/>
            </a:prstGeom>
            <a:ln w="9525" cap="flat" cmpd="sng">
              <a:solidFill>
                <a:schemeClr val="tx1"/>
              </a:solidFill>
              <a:prstDash val="solid"/>
              <a:headEnd type="none" w="med" len="med"/>
              <a:tailEnd type="none" w="med" len="med"/>
            </a:ln>
          </p:spPr>
        </p:sp>
        <p:sp>
          <p:nvSpPr>
            <p:cNvPr id="392319" name="直接连接符 392318"/>
            <p:cNvSpPr/>
            <p:nvPr/>
          </p:nvSpPr>
          <p:spPr>
            <a:xfrm>
              <a:off x="3910" y="2906"/>
              <a:ext cx="228" cy="0"/>
            </a:xfrm>
            <a:prstGeom prst="line">
              <a:avLst/>
            </a:prstGeom>
            <a:ln w="9525" cap="flat" cmpd="sng">
              <a:solidFill>
                <a:schemeClr val="tx1"/>
              </a:solidFill>
              <a:prstDash val="solid"/>
              <a:headEnd type="none" w="med" len="med"/>
              <a:tailEnd type="triangle" w="med" len="med"/>
            </a:ln>
          </p:spPr>
        </p:sp>
        <p:sp>
          <p:nvSpPr>
            <p:cNvPr id="392320" name="直接连接符 392319"/>
            <p:cNvSpPr/>
            <p:nvPr/>
          </p:nvSpPr>
          <p:spPr>
            <a:xfrm>
              <a:off x="4355" y="1200"/>
              <a:ext cx="0" cy="1200"/>
            </a:xfrm>
            <a:prstGeom prst="line">
              <a:avLst/>
            </a:prstGeom>
            <a:ln w="9525" cap="flat" cmpd="sng">
              <a:solidFill>
                <a:schemeClr val="tx1"/>
              </a:solidFill>
              <a:prstDash val="solid"/>
              <a:headEnd type="none" w="med" len="med"/>
              <a:tailEnd type="none" w="med" len="med"/>
            </a:ln>
          </p:spPr>
        </p:sp>
        <p:sp>
          <p:nvSpPr>
            <p:cNvPr id="392321" name="直接连接符 392320"/>
            <p:cNvSpPr/>
            <p:nvPr/>
          </p:nvSpPr>
          <p:spPr>
            <a:xfrm>
              <a:off x="4355" y="2400"/>
              <a:ext cx="114" cy="0"/>
            </a:xfrm>
            <a:prstGeom prst="line">
              <a:avLst/>
            </a:prstGeom>
            <a:ln w="9525" cap="flat" cmpd="sng">
              <a:solidFill>
                <a:schemeClr val="tx1"/>
              </a:solidFill>
              <a:prstDash val="solid"/>
              <a:headEnd type="none" w="med" len="med"/>
              <a:tailEnd type="triangle" w="med" len="med"/>
            </a:ln>
          </p:spPr>
        </p:sp>
        <p:sp>
          <p:nvSpPr>
            <p:cNvPr id="392322" name="直接连接符 392321"/>
            <p:cNvSpPr/>
            <p:nvPr/>
          </p:nvSpPr>
          <p:spPr>
            <a:xfrm>
              <a:off x="2793" y="3010"/>
              <a:ext cx="341" cy="0"/>
            </a:xfrm>
            <a:prstGeom prst="line">
              <a:avLst/>
            </a:prstGeom>
            <a:ln w="9525" cap="flat" cmpd="sng">
              <a:solidFill>
                <a:schemeClr val="tx1"/>
              </a:solidFill>
              <a:prstDash val="solid"/>
              <a:headEnd type="none" w="med" len="med"/>
              <a:tailEnd type="triangle" w="med" len="med"/>
            </a:ln>
          </p:spPr>
        </p:sp>
        <p:sp>
          <p:nvSpPr>
            <p:cNvPr id="392323" name="直接连接符 392322"/>
            <p:cNvSpPr/>
            <p:nvPr/>
          </p:nvSpPr>
          <p:spPr>
            <a:xfrm>
              <a:off x="3403" y="2058"/>
              <a:ext cx="311" cy="0"/>
            </a:xfrm>
            <a:prstGeom prst="line">
              <a:avLst/>
            </a:prstGeom>
            <a:ln w="9525" cap="flat" cmpd="sng">
              <a:solidFill>
                <a:schemeClr val="tx1"/>
              </a:solidFill>
              <a:prstDash val="solid"/>
              <a:headEnd type="none" w="med" len="med"/>
              <a:tailEnd type="triangle" w="med" len="med"/>
            </a:ln>
          </p:spPr>
        </p:sp>
        <p:sp>
          <p:nvSpPr>
            <p:cNvPr id="392324" name="直接连接符 392323"/>
            <p:cNvSpPr/>
            <p:nvPr/>
          </p:nvSpPr>
          <p:spPr>
            <a:xfrm>
              <a:off x="3983" y="1065"/>
              <a:ext cx="289" cy="0"/>
            </a:xfrm>
            <a:prstGeom prst="line">
              <a:avLst/>
            </a:prstGeom>
            <a:ln w="9525" cap="flat" cmpd="sng">
              <a:solidFill>
                <a:schemeClr val="tx1"/>
              </a:solidFill>
              <a:prstDash val="solid"/>
              <a:headEnd type="none" w="med" len="med"/>
              <a:tailEnd type="triangle" w="med" len="med"/>
            </a:ln>
          </p:spPr>
        </p:sp>
        <p:sp>
          <p:nvSpPr>
            <p:cNvPr id="392325" name="直接连接符 392324"/>
            <p:cNvSpPr/>
            <p:nvPr/>
          </p:nvSpPr>
          <p:spPr>
            <a:xfrm>
              <a:off x="2814" y="776"/>
              <a:ext cx="1044" cy="0"/>
            </a:xfrm>
            <a:prstGeom prst="line">
              <a:avLst/>
            </a:prstGeom>
            <a:ln w="9525" cap="flat" cmpd="sng">
              <a:solidFill>
                <a:schemeClr val="tx1"/>
              </a:solidFill>
              <a:prstDash val="solid"/>
              <a:headEnd type="none" w="med" len="med"/>
              <a:tailEnd type="none" w="med" len="med"/>
            </a:ln>
          </p:spPr>
        </p:sp>
        <p:sp>
          <p:nvSpPr>
            <p:cNvPr id="392326" name="直接连接符 392325"/>
            <p:cNvSpPr/>
            <p:nvPr/>
          </p:nvSpPr>
          <p:spPr>
            <a:xfrm>
              <a:off x="3858" y="776"/>
              <a:ext cx="0" cy="165"/>
            </a:xfrm>
            <a:prstGeom prst="line">
              <a:avLst/>
            </a:prstGeom>
            <a:ln w="9525" cap="flat" cmpd="sng">
              <a:solidFill>
                <a:schemeClr val="tx1"/>
              </a:solidFill>
              <a:prstDash val="solid"/>
              <a:headEnd type="none" w="med" len="med"/>
              <a:tailEnd type="triangle" w="med" len="med"/>
            </a:ln>
          </p:spPr>
        </p:sp>
        <p:sp>
          <p:nvSpPr>
            <p:cNvPr id="392327" name="直接连接符 392326"/>
            <p:cNvSpPr/>
            <p:nvPr/>
          </p:nvSpPr>
          <p:spPr>
            <a:xfrm>
              <a:off x="2545" y="993"/>
              <a:ext cx="558" cy="83"/>
            </a:xfrm>
            <a:prstGeom prst="line">
              <a:avLst/>
            </a:prstGeom>
            <a:ln w="9525" cap="flat" cmpd="sng">
              <a:solidFill>
                <a:schemeClr val="tx1"/>
              </a:solidFill>
              <a:prstDash val="solid"/>
              <a:headEnd type="none" w="med" len="med"/>
              <a:tailEnd type="triangle" w="med" len="med"/>
            </a:ln>
          </p:spPr>
        </p:sp>
        <p:sp>
          <p:nvSpPr>
            <p:cNvPr id="392328" name="直接连接符 392327"/>
            <p:cNvSpPr/>
            <p:nvPr/>
          </p:nvSpPr>
          <p:spPr>
            <a:xfrm>
              <a:off x="2152" y="1676"/>
              <a:ext cx="1137" cy="103"/>
            </a:xfrm>
            <a:prstGeom prst="line">
              <a:avLst/>
            </a:prstGeom>
            <a:ln w="9525" cap="flat" cmpd="sng">
              <a:solidFill>
                <a:schemeClr val="tx1"/>
              </a:solidFill>
              <a:prstDash val="solid"/>
              <a:headEnd type="none" w="med" len="med"/>
              <a:tailEnd type="none" w="med" len="med"/>
            </a:ln>
          </p:spPr>
        </p:sp>
        <p:sp>
          <p:nvSpPr>
            <p:cNvPr id="392329" name="直接连接符 392328"/>
            <p:cNvSpPr/>
            <p:nvPr/>
          </p:nvSpPr>
          <p:spPr>
            <a:xfrm>
              <a:off x="3289" y="1779"/>
              <a:ext cx="0" cy="155"/>
            </a:xfrm>
            <a:prstGeom prst="line">
              <a:avLst/>
            </a:prstGeom>
            <a:ln w="9525" cap="flat" cmpd="sng">
              <a:solidFill>
                <a:schemeClr val="tx1"/>
              </a:solidFill>
              <a:prstDash val="solid"/>
              <a:headEnd type="none" w="med" len="med"/>
              <a:tailEnd type="triangle" w="med" len="med"/>
            </a:ln>
          </p:spPr>
        </p:sp>
        <p:sp>
          <p:nvSpPr>
            <p:cNvPr id="392330" name="直接连接符 392329"/>
            <p:cNvSpPr/>
            <p:nvPr/>
          </p:nvSpPr>
          <p:spPr>
            <a:xfrm>
              <a:off x="1883" y="1945"/>
              <a:ext cx="620" cy="113"/>
            </a:xfrm>
            <a:prstGeom prst="line">
              <a:avLst/>
            </a:prstGeom>
            <a:ln w="9525" cap="flat" cmpd="sng">
              <a:solidFill>
                <a:schemeClr val="tx1"/>
              </a:solidFill>
              <a:prstDash val="solid"/>
              <a:headEnd type="none" w="med" len="med"/>
              <a:tailEnd type="triangle" w="med" len="med"/>
            </a:ln>
          </p:spPr>
        </p:sp>
        <p:sp>
          <p:nvSpPr>
            <p:cNvPr id="392331" name="直接连接符 392330"/>
            <p:cNvSpPr/>
            <p:nvPr/>
          </p:nvSpPr>
          <p:spPr>
            <a:xfrm>
              <a:off x="1562" y="2565"/>
              <a:ext cx="1096" cy="145"/>
            </a:xfrm>
            <a:prstGeom prst="line">
              <a:avLst/>
            </a:prstGeom>
            <a:ln w="9525" cap="flat" cmpd="sng">
              <a:solidFill>
                <a:schemeClr val="tx1"/>
              </a:solidFill>
              <a:prstDash val="solid"/>
              <a:headEnd type="none" w="med" len="med"/>
              <a:tailEnd type="none" w="med" len="med"/>
            </a:ln>
          </p:spPr>
        </p:sp>
        <p:sp>
          <p:nvSpPr>
            <p:cNvPr id="392332" name="直接连接符 392331"/>
            <p:cNvSpPr/>
            <p:nvPr/>
          </p:nvSpPr>
          <p:spPr>
            <a:xfrm>
              <a:off x="2658" y="2710"/>
              <a:ext cx="0" cy="186"/>
            </a:xfrm>
            <a:prstGeom prst="line">
              <a:avLst/>
            </a:prstGeom>
            <a:ln w="9525" cap="flat" cmpd="sng">
              <a:solidFill>
                <a:schemeClr val="tx1"/>
              </a:solidFill>
              <a:prstDash val="solid"/>
              <a:headEnd type="none" w="med" len="med"/>
              <a:tailEnd type="triangle" w="med" len="med"/>
            </a:ln>
          </p:spPr>
        </p:sp>
        <p:sp>
          <p:nvSpPr>
            <p:cNvPr id="392333" name="直接连接符 392332"/>
            <p:cNvSpPr/>
            <p:nvPr/>
          </p:nvSpPr>
          <p:spPr>
            <a:xfrm>
              <a:off x="1283" y="2834"/>
              <a:ext cx="579" cy="166"/>
            </a:xfrm>
            <a:prstGeom prst="line">
              <a:avLst/>
            </a:prstGeom>
            <a:ln w="9525" cap="flat" cmpd="sng">
              <a:solidFill>
                <a:schemeClr val="tx1"/>
              </a:solidFill>
              <a:prstDash val="solid"/>
              <a:headEnd type="none" w="med" len="med"/>
              <a:tailEnd type="triangle" w="med" len="med"/>
            </a:ln>
          </p:spPr>
        </p:sp>
        <p:sp>
          <p:nvSpPr>
            <p:cNvPr id="392334" name="直接连接符 392333"/>
            <p:cNvSpPr/>
            <p:nvPr/>
          </p:nvSpPr>
          <p:spPr>
            <a:xfrm flipV="1">
              <a:off x="4820" y="2338"/>
              <a:ext cx="404" cy="51"/>
            </a:xfrm>
            <a:prstGeom prst="line">
              <a:avLst/>
            </a:prstGeom>
            <a:ln w="9525" cap="flat" cmpd="sng">
              <a:solidFill>
                <a:schemeClr val="accent2"/>
              </a:solidFill>
              <a:prstDash val="solid"/>
              <a:headEnd type="none" w="med" len="med"/>
              <a:tailEnd type="triangle" w="med" len="med"/>
            </a:ln>
          </p:spPr>
        </p:sp>
        <p:sp>
          <p:nvSpPr>
            <p:cNvPr id="392335" name="直接连接符 392334"/>
            <p:cNvSpPr/>
            <p:nvPr/>
          </p:nvSpPr>
          <p:spPr>
            <a:xfrm flipV="1">
              <a:off x="4500" y="2338"/>
              <a:ext cx="724" cy="548"/>
            </a:xfrm>
            <a:prstGeom prst="line">
              <a:avLst/>
            </a:prstGeom>
            <a:ln w="9525" cap="flat" cmpd="sng">
              <a:solidFill>
                <a:schemeClr val="accent1"/>
              </a:solidFill>
              <a:prstDash val="solid"/>
              <a:headEnd type="none" w="med" len="med"/>
              <a:tailEnd type="triangle" w="med" len="med"/>
            </a:ln>
          </p:spPr>
        </p:sp>
        <p:sp>
          <p:nvSpPr>
            <p:cNvPr id="392336" name="直接连接符 392335"/>
            <p:cNvSpPr/>
            <p:nvPr/>
          </p:nvSpPr>
          <p:spPr>
            <a:xfrm flipV="1">
              <a:off x="4314" y="2338"/>
              <a:ext cx="910" cy="1003"/>
            </a:xfrm>
            <a:prstGeom prst="line">
              <a:avLst/>
            </a:prstGeom>
            <a:ln w="9525" cap="flat" cmpd="sng">
              <a:solidFill>
                <a:srgbClr val="FF0000"/>
              </a:solidFill>
              <a:prstDash val="solid"/>
              <a:headEnd type="none" w="med" len="med"/>
              <a:tailEnd type="triangle" w="med" len="med"/>
            </a:ln>
          </p:spPr>
        </p:sp>
        <p:sp>
          <p:nvSpPr>
            <p:cNvPr id="392337" name="文本框 392336"/>
            <p:cNvSpPr txBox="1"/>
            <p:nvPr/>
          </p:nvSpPr>
          <p:spPr>
            <a:xfrm>
              <a:off x="1985" y="3136"/>
              <a:ext cx="786" cy="288"/>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rPr>
                <a:t>寄存器</a:t>
              </a:r>
              <a:endParaRPr lang="zh-CN" altLang="en-US" sz="2400" b="1">
                <a:latin typeface="Times New Roman" panose="02020603050405020304" pitchFamily="18" charset="0"/>
              </a:endParaRPr>
            </a:p>
          </p:txBody>
        </p:sp>
        <p:sp>
          <p:nvSpPr>
            <p:cNvPr id="392338" name="直接连接符 392337"/>
            <p:cNvSpPr/>
            <p:nvPr/>
          </p:nvSpPr>
          <p:spPr>
            <a:xfrm flipV="1">
              <a:off x="724" y="2513"/>
              <a:ext cx="0" cy="259"/>
            </a:xfrm>
            <a:prstGeom prst="line">
              <a:avLst/>
            </a:prstGeom>
            <a:ln w="28575" cap="flat" cmpd="sng">
              <a:solidFill>
                <a:schemeClr val="tx1"/>
              </a:solidFill>
              <a:prstDash val="solid"/>
              <a:headEnd type="none" w="med" len="med"/>
              <a:tailEnd type="none" w="med" len="med"/>
            </a:ln>
          </p:spPr>
        </p:sp>
        <p:sp>
          <p:nvSpPr>
            <p:cNvPr id="392339" name="直接连接符 392338"/>
            <p:cNvSpPr/>
            <p:nvPr/>
          </p:nvSpPr>
          <p:spPr>
            <a:xfrm>
              <a:off x="724" y="2513"/>
              <a:ext cx="879" cy="0"/>
            </a:xfrm>
            <a:prstGeom prst="line">
              <a:avLst/>
            </a:prstGeom>
            <a:ln w="28575" cap="flat" cmpd="sng">
              <a:solidFill>
                <a:schemeClr val="tx1"/>
              </a:solidFill>
              <a:prstDash val="solid"/>
              <a:headEnd type="none" w="med" len="med"/>
              <a:tailEnd type="none" w="med" len="med"/>
            </a:ln>
          </p:spPr>
        </p:sp>
        <p:sp>
          <p:nvSpPr>
            <p:cNvPr id="392340" name="直接连接符 392339"/>
            <p:cNvSpPr/>
            <p:nvPr/>
          </p:nvSpPr>
          <p:spPr>
            <a:xfrm>
              <a:off x="1603" y="2513"/>
              <a:ext cx="0" cy="859"/>
            </a:xfrm>
            <a:prstGeom prst="line">
              <a:avLst/>
            </a:prstGeom>
            <a:ln w="28575" cap="flat" cmpd="sng">
              <a:solidFill>
                <a:schemeClr val="tx1"/>
              </a:solidFill>
              <a:prstDash val="solid"/>
              <a:headEnd type="none" w="med" len="med"/>
              <a:tailEnd type="none" w="med" len="med"/>
            </a:ln>
          </p:spPr>
        </p:sp>
        <p:sp>
          <p:nvSpPr>
            <p:cNvPr id="392341" name="直接连接符 392340"/>
            <p:cNvSpPr/>
            <p:nvPr/>
          </p:nvSpPr>
          <p:spPr>
            <a:xfrm flipH="1">
              <a:off x="1314" y="3372"/>
              <a:ext cx="289" cy="10"/>
            </a:xfrm>
            <a:prstGeom prst="line">
              <a:avLst/>
            </a:prstGeom>
            <a:ln w="28575" cap="flat" cmpd="sng">
              <a:solidFill>
                <a:schemeClr val="tx1"/>
              </a:solidFill>
              <a:prstDash val="solid"/>
              <a:headEnd type="none" w="med" len="med"/>
              <a:tailEnd type="none" w="med" len="med"/>
            </a:ln>
          </p:spPr>
        </p:sp>
        <p:sp>
          <p:nvSpPr>
            <p:cNvPr id="392342" name="直接连接符 392341"/>
            <p:cNvSpPr/>
            <p:nvPr/>
          </p:nvSpPr>
          <p:spPr>
            <a:xfrm flipV="1">
              <a:off x="1086" y="1882"/>
              <a:ext cx="0" cy="621"/>
            </a:xfrm>
            <a:prstGeom prst="line">
              <a:avLst/>
            </a:prstGeom>
            <a:ln w="28575" cap="flat" cmpd="sng">
              <a:solidFill>
                <a:schemeClr val="tx1"/>
              </a:solidFill>
              <a:prstDash val="solid"/>
              <a:headEnd type="none" w="med" len="med"/>
              <a:tailEnd type="none" w="med" len="med"/>
            </a:ln>
          </p:spPr>
        </p:sp>
        <p:sp>
          <p:nvSpPr>
            <p:cNvPr id="392343" name="直接连接符 392342"/>
            <p:cNvSpPr/>
            <p:nvPr/>
          </p:nvSpPr>
          <p:spPr>
            <a:xfrm>
              <a:off x="1086" y="1882"/>
              <a:ext cx="838" cy="11"/>
            </a:xfrm>
            <a:prstGeom prst="line">
              <a:avLst/>
            </a:prstGeom>
            <a:ln w="28575" cap="flat" cmpd="sng">
              <a:solidFill>
                <a:schemeClr val="tx1"/>
              </a:solidFill>
              <a:prstDash val="solid"/>
              <a:headEnd type="none" w="med" len="med"/>
              <a:tailEnd type="none" w="med" len="med"/>
            </a:ln>
          </p:spPr>
        </p:sp>
        <p:sp>
          <p:nvSpPr>
            <p:cNvPr id="392344" name="直接连接符 392343"/>
            <p:cNvSpPr/>
            <p:nvPr/>
          </p:nvSpPr>
          <p:spPr>
            <a:xfrm>
              <a:off x="1924" y="1893"/>
              <a:ext cx="0" cy="796"/>
            </a:xfrm>
            <a:prstGeom prst="line">
              <a:avLst/>
            </a:prstGeom>
            <a:ln w="28575" cap="flat" cmpd="sng">
              <a:solidFill>
                <a:schemeClr val="tx1"/>
              </a:solidFill>
              <a:prstDash val="solid"/>
              <a:headEnd type="none" w="med" len="med"/>
              <a:tailEnd type="none" w="med" len="med"/>
            </a:ln>
          </p:spPr>
        </p:sp>
        <p:sp>
          <p:nvSpPr>
            <p:cNvPr id="392345" name="直接连接符 392344"/>
            <p:cNvSpPr/>
            <p:nvPr/>
          </p:nvSpPr>
          <p:spPr>
            <a:xfrm flipH="1">
              <a:off x="1593" y="2689"/>
              <a:ext cx="331" cy="0"/>
            </a:xfrm>
            <a:prstGeom prst="line">
              <a:avLst/>
            </a:prstGeom>
            <a:ln w="28575" cap="flat" cmpd="sng">
              <a:solidFill>
                <a:schemeClr val="tx1"/>
              </a:solidFill>
              <a:prstDash val="solid"/>
              <a:headEnd type="none" w="med" len="med"/>
              <a:tailEnd type="none" w="med" len="med"/>
            </a:ln>
          </p:spPr>
        </p:sp>
        <p:sp>
          <p:nvSpPr>
            <p:cNvPr id="392346" name="直接连接符 392345"/>
            <p:cNvSpPr/>
            <p:nvPr/>
          </p:nvSpPr>
          <p:spPr>
            <a:xfrm flipV="1">
              <a:off x="1324" y="1634"/>
              <a:ext cx="0" cy="248"/>
            </a:xfrm>
            <a:prstGeom prst="line">
              <a:avLst/>
            </a:prstGeom>
            <a:ln w="28575" cap="flat" cmpd="sng">
              <a:solidFill>
                <a:schemeClr val="tx1"/>
              </a:solidFill>
              <a:prstDash val="solid"/>
              <a:headEnd type="none" w="med" len="med"/>
              <a:tailEnd type="none" w="med" len="med"/>
            </a:ln>
          </p:spPr>
        </p:sp>
        <p:sp>
          <p:nvSpPr>
            <p:cNvPr id="392347" name="直接连接符 392346"/>
            <p:cNvSpPr/>
            <p:nvPr/>
          </p:nvSpPr>
          <p:spPr>
            <a:xfrm>
              <a:off x="1324" y="1634"/>
              <a:ext cx="879" cy="11"/>
            </a:xfrm>
            <a:prstGeom prst="line">
              <a:avLst/>
            </a:prstGeom>
            <a:ln w="28575" cap="flat" cmpd="sng">
              <a:solidFill>
                <a:schemeClr val="tx1"/>
              </a:solidFill>
              <a:prstDash val="solid"/>
              <a:headEnd type="none" w="med" len="med"/>
              <a:tailEnd type="none" w="med" len="med"/>
            </a:ln>
          </p:spPr>
        </p:sp>
        <p:sp>
          <p:nvSpPr>
            <p:cNvPr id="392348" name="直接连接符 392347"/>
            <p:cNvSpPr/>
            <p:nvPr/>
          </p:nvSpPr>
          <p:spPr>
            <a:xfrm>
              <a:off x="2203" y="1645"/>
              <a:ext cx="0" cy="868"/>
            </a:xfrm>
            <a:prstGeom prst="line">
              <a:avLst/>
            </a:prstGeom>
            <a:ln w="28575" cap="flat" cmpd="sng">
              <a:solidFill>
                <a:schemeClr val="tx1"/>
              </a:solidFill>
              <a:prstDash val="solid"/>
              <a:headEnd type="none" w="med" len="med"/>
              <a:tailEnd type="none" w="med" len="med"/>
            </a:ln>
          </p:spPr>
        </p:sp>
        <p:sp>
          <p:nvSpPr>
            <p:cNvPr id="392349" name="直接连接符 392348"/>
            <p:cNvSpPr/>
            <p:nvPr/>
          </p:nvSpPr>
          <p:spPr>
            <a:xfrm flipH="1">
              <a:off x="1924" y="2513"/>
              <a:ext cx="279" cy="0"/>
            </a:xfrm>
            <a:prstGeom prst="line">
              <a:avLst/>
            </a:prstGeom>
            <a:ln w="28575" cap="flat" cmpd="sng">
              <a:solidFill>
                <a:schemeClr val="tx1"/>
              </a:solidFill>
              <a:prstDash val="solid"/>
              <a:headEnd type="none" w="med" len="med"/>
              <a:tailEnd type="none" w="med" len="med"/>
            </a:ln>
          </p:spPr>
        </p:sp>
        <p:sp>
          <p:nvSpPr>
            <p:cNvPr id="392350" name="直接连接符 392349"/>
            <p:cNvSpPr/>
            <p:nvPr/>
          </p:nvSpPr>
          <p:spPr>
            <a:xfrm flipV="1">
              <a:off x="1676" y="952"/>
              <a:ext cx="0" cy="682"/>
            </a:xfrm>
            <a:prstGeom prst="line">
              <a:avLst/>
            </a:prstGeom>
            <a:ln w="28575" cap="flat" cmpd="sng">
              <a:solidFill>
                <a:schemeClr val="tx1"/>
              </a:solidFill>
              <a:prstDash val="solid"/>
              <a:headEnd type="none" w="med" len="med"/>
              <a:tailEnd type="none" w="med" len="med"/>
            </a:ln>
          </p:spPr>
        </p:sp>
        <p:sp>
          <p:nvSpPr>
            <p:cNvPr id="392351" name="直接连接符 392350"/>
            <p:cNvSpPr/>
            <p:nvPr/>
          </p:nvSpPr>
          <p:spPr>
            <a:xfrm>
              <a:off x="1676" y="941"/>
              <a:ext cx="910" cy="0"/>
            </a:xfrm>
            <a:prstGeom prst="line">
              <a:avLst/>
            </a:prstGeom>
            <a:ln w="28575" cap="flat" cmpd="sng">
              <a:solidFill>
                <a:schemeClr val="tx1"/>
              </a:solidFill>
              <a:prstDash val="solid"/>
              <a:headEnd type="none" w="med" len="med"/>
              <a:tailEnd type="none" w="med" len="med"/>
            </a:ln>
          </p:spPr>
        </p:sp>
        <p:sp>
          <p:nvSpPr>
            <p:cNvPr id="392352" name="直接连接符 392351"/>
            <p:cNvSpPr/>
            <p:nvPr/>
          </p:nvSpPr>
          <p:spPr>
            <a:xfrm>
              <a:off x="2586" y="941"/>
              <a:ext cx="0" cy="859"/>
            </a:xfrm>
            <a:prstGeom prst="line">
              <a:avLst/>
            </a:prstGeom>
            <a:ln w="28575" cap="flat" cmpd="sng">
              <a:solidFill>
                <a:schemeClr val="tx1"/>
              </a:solidFill>
              <a:prstDash val="solid"/>
              <a:headEnd type="none" w="med" len="med"/>
              <a:tailEnd type="none" w="med" len="med"/>
            </a:ln>
          </p:spPr>
        </p:sp>
        <p:sp>
          <p:nvSpPr>
            <p:cNvPr id="392353" name="直接连接符 392352"/>
            <p:cNvSpPr/>
            <p:nvPr/>
          </p:nvSpPr>
          <p:spPr>
            <a:xfrm flipH="1">
              <a:off x="2193" y="1800"/>
              <a:ext cx="393" cy="0"/>
            </a:xfrm>
            <a:prstGeom prst="line">
              <a:avLst/>
            </a:prstGeom>
            <a:ln w="28575" cap="flat" cmpd="sng">
              <a:solidFill>
                <a:schemeClr val="tx1"/>
              </a:solidFill>
              <a:prstDash val="solid"/>
              <a:headEnd type="none" w="med" len="med"/>
              <a:tailEnd type="none" w="med" len="med"/>
            </a:ln>
          </p:spPr>
        </p:sp>
        <p:sp>
          <p:nvSpPr>
            <p:cNvPr id="392354" name="直接连接符 392353"/>
            <p:cNvSpPr/>
            <p:nvPr/>
          </p:nvSpPr>
          <p:spPr>
            <a:xfrm flipV="1">
              <a:off x="1924" y="724"/>
              <a:ext cx="0" cy="217"/>
            </a:xfrm>
            <a:prstGeom prst="line">
              <a:avLst/>
            </a:prstGeom>
            <a:ln w="28575" cap="flat" cmpd="sng">
              <a:solidFill>
                <a:schemeClr val="tx1"/>
              </a:solidFill>
              <a:prstDash val="solid"/>
              <a:headEnd type="none" w="med" len="med"/>
              <a:tailEnd type="none" w="med" len="med"/>
            </a:ln>
          </p:spPr>
        </p:sp>
        <p:sp>
          <p:nvSpPr>
            <p:cNvPr id="392355" name="直接连接符 392354"/>
            <p:cNvSpPr/>
            <p:nvPr/>
          </p:nvSpPr>
          <p:spPr>
            <a:xfrm>
              <a:off x="1924" y="724"/>
              <a:ext cx="931" cy="0"/>
            </a:xfrm>
            <a:prstGeom prst="line">
              <a:avLst/>
            </a:prstGeom>
            <a:ln w="28575" cap="flat" cmpd="sng">
              <a:solidFill>
                <a:schemeClr val="tx1"/>
              </a:solidFill>
              <a:prstDash val="solid"/>
              <a:headEnd type="none" w="med" len="med"/>
              <a:tailEnd type="none" w="med" len="med"/>
            </a:ln>
          </p:spPr>
        </p:sp>
        <p:sp>
          <p:nvSpPr>
            <p:cNvPr id="392356" name="直接连接符 392355"/>
            <p:cNvSpPr/>
            <p:nvPr/>
          </p:nvSpPr>
          <p:spPr>
            <a:xfrm>
              <a:off x="2855" y="724"/>
              <a:ext cx="0" cy="910"/>
            </a:xfrm>
            <a:prstGeom prst="line">
              <a:avLst/>
            </a:prstGeom>
            <a:ln w="28575" cap="flat" cmpd="sng">
              <a:solidFill>
                <a:schemeClr val="tx1"/>
              </a:solidFill>
              <a:prstDash val="solid"/>
              <a:headEnd type="none" w="med" len="med"/>
              <a:tailEnd type="none" w="med" len="med"/>
            </a:ln>
          </p:spPr>
        </p:sp>
        <p:sp>
          <p:nvSpPr>
            <p:cNvPr id="392357" name="直接连接符 392356"/>
            <p:cNvSpPr/>
            <p:nvPr/>
          </p:nvSpPr>
          <p:spPr>
            <a:xfrm flipH="1">
              <a:off x="2576" y="1634"/>
              <a:ext cx="279" cy="0"/>
            </a:xfrm>
            <a:prstGeom prst="line">
              <a:avLst/>
            </a:prstGeom>
            <a:ln w="28575" cap="flat" cmpd="sng">
              <a:solidFill>
                <a:schemeClr val="tx1"/>
              </a:solidFill>
              <a:prstDash val="solid"/>
              <a:headEnd type="none" w="med" len="med"/>
              <a:tailEnd type="none" w="med" len="med"/>
            </a:ln>
          </p:spPr>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139" name="组合 347138"/>
          <p:cNvGrpSpPr/>
          <p:nvPr/>
        </p:nvGrpSpPr>
        <p:grpSpPr>
          <a:xfrm>
            <a:off x="812800" y="1717675"/>
            <a:ext cx="7975600" cy="4303713"/>
            <a:chOff x="512" y="1082"/>
            <a:chExt cx="5024" cy="2711"/>
          </a:xfrm>
        </p:grpSpPr>
        <p:sp>
          <p:nvSpPr>
            <p:cNvPr id="347140" name="上下箭头 347139"/>
            <p:cNvSpPr/>
            <p:nvPr/>
          </p:nvSpPr>
          <p:spPr>
            <a:xfrm>
              <a:off x="2245" y="3158"/>
              <a:ext cx="155" cy="317"/>
            </a:xfrm>
            <a:prstGeom prst="upDownArrow">
              <a:avLst>
                <a:gd name="adj1" fmla="val 50000"/>
                <a:gd name="adj2" fmla="val 40903"/>
              </a:avLst>
            </a:prstGeom>
            <a:noFill/>
            <a:ln w="12700" cap="sq" cmpd="sng">
              <a:solidFill>
                <a:srgbClr val="FF0000"/>
              </a:solidFill>
              <a:prstDash val="solid"/>
              <a:miter/>
              <a:headEnd type="none" w="sm" len="sm"/>
              <a:tailEnd type="none" w="sm" len="sm"/>
            </a:ln>
          </p:spPr>
          <p:txBody>
            <a:bodyPr/>
            <a:lstStyle/>
            <a:p>
              <a:endParaRPr lang="zh-CN" altLang="en-US"/>
            </a:p>
          </p:txBody>
        </p:sp>
        <p:sp>
          <p:nvSpPr>
            <p:cNvPr id="347141" name="文本框 347140"/>
            <p:cNvSpPr txBox="1"/>
            <p:nvPr/>
          </p:nvSpPr>
          <p:spPr>
            <a:xfrm>
              <a:off x="1827" y="2083"/>
              <a:ext cx="1008" cy="304"/>
            </a:xfrm>
            <a:prstGeom prst="rect">
              <a:avLst/>
            </a:prstGeom>
            <a:noFill/>
            <a:ln w="25400" cap="sq" cmpd="sng">
              <a:solidFill>
                <a:schemeClr val="tx1"/>
              </a:solidFill>
              <a:prstDash val="solid"/>
              <a:miter/>
              <a:headEnd type="none" w="sm" len="sm"/>
              <a:tailEnd type="none" w="sm" len="sm"/>
            </a:ln>
          </p:spPr>
          <p:txBody>
            <a:bodyPr lIns="90000" tIns="46800" rIns="90000" bIns="46800">
              <a:spAutoFit/>
            </a:bodyPr>
            <a:lstStyle/>
            <a:p>
              <a:pPr algn="ctr"/>
              <a:r>
                <a:rPr lang="en-US" altLang="zh-CN" sz="2400" b="1">
                  <a:latin typeface="Times New Roman" panose="02020603050405020304" pitchFamily="18" charset="0"/>
                </a:rPr>
                <a:t>CPU</a:t>
              </a:r>
              <a:endParaRPr lang="zh-CN" altLang="en-US" sz="2400" b="1">
                <a:latin typeface="Times New Roman" panose="02020603050405020304" pitchFamily="18" charset="0"/>
              </a:endParaRPr>
            </a:p>
          </p:txBody>
        </p:sp>
        <p:sp>
          <p:nvSpPr>
            <p:cNvPr id="347142" name="文本框 347141"/>
            <p:cNvSpPr txBox="1"/>
            <p:nvPr/>
          </p:nvSpPr>
          <p:spPr>
            <a:xfrm>
              <a:off x="3061" y="1221"/>
              <a:ext cx="1200" cy="304"/>
            </a:xfrm>
            <a:prstGeom prst="rect">
              <a:avLst/>
            </a:prstGeom>
            <a:noFill/>
            <a:ln w="25400" cap="sq" cmpd="sng">
              <a:solidFill>
                <a:schemeClr val="tx1"/>
              </a:solidFill>
              <a:prstDash val="solid"/>
              <a:miter/>
              <a:headEnd type="none" w="sm" len="sm"/>
              <a:tailEnd type="none" w="sm" len="sm"/>
            </a:ln>
          </p:spPr>
          <p:txBody>
            <a:bodyPr lIns="90000" tIns="46800" rIns="90000" bIns="46800">
              <a:spAutoFit/>
            </a:bodyPr>
            <a:lstStyle/>
            <a:p>
              <a:pPr algn="ctr"/>
              <a:r>
                <a:rPr lang="zh-CN" altLang="en-US" sz="2400" b="1" dirty="0">
                  <a:latin typeface="Times New Roman" panose="02020603050405020304" pitchFamily="18" charset="0"/>
                </a:rPr>
                <a:t>视频控制器</a:t>
              </a:r>
              <a:endParaRPr lang="zh-CN" altLang="en-US" sz="2400" b="1">
                <a:latin typeface="Times New Roman" panose="02020603050405020304" pitchFamily="18" charset="0"/>
              </a:endParaRPr>
            </a:p>
          </p:txBody>
        </p:sp>
        <p:sp>
          <p:nvSpPr>
            <p:cNvPr id="347143" name="文本框 347142"/>
            <p:cNvSpPr txBox="1"/>
            <p:nvPr/>
          </p:nvSpPr>
          <p:spPr>
            <a:xfrm>
              <a:off x="612" y="2840"/>
              <a:ext cx="3744" cy="304"/>
            </a:xfrm>
            <a:prstGeom prst="rect">
              <a:avLst/>
            </a:prstGeom>
            <a:noFill/>
            <a:ln w="25400" cap="sq" cmpd="sng">
              <a:solidFill>
                <a:schemeClr val="tx1"/>
              </a:solidFill>
              <a:prstDash val="solid"/>
              <a:miter/>
              <a:headEnd type="none" w="sm" len="sm"/>
              <a:tailEnd type="none" w="sm" len="sm"/>
            </a:ln>
          </p:spPr>
          <p:txBody>
            <a:bodyPr lIns="90000" tIns="46800" rIns="90000" bIns="46800">
              <a:spAutoFit/>
            </a:bodyPr>
            <a:lstStyle/>
            <a:p>
              <a:pPr algn="ctr"/>
              <a:r>
                <a:rPr lang="zh-CN" altLang="en-US" sz="2400" b="1" dirty="0">
                  <a:latin typeface="Times New Roman" panose="02020603050405020304" pitchFamily="18" charset="0"/>
                </a:rPr>
                <a:t>系统总线</a:t>
              </a:r>
              <a:endParaRPr lang="zh-CN" altLang="en-US" sz="2400" b="1">
                <a:latin typeface="Times New Roman" panose="02020603050405020304" pitchFamily="18" charset="0"/>
              </a:endParaRPr>
            </a:p>
          </p:txBody>
        </p:sp>
        <p:sp>
          <p:nvSpPr>
            <p:cNvPr id="347144" name="文本框 347143"/>
            <p:cNvSpPr txBox="1"/>
            <p:nvPr/>
          </p:nvSpPr>
          <p:spPr>
            <a:xfrm>
              <a:off x="1872" y="3489"/>
              <a:ext cx="1008" cy="304"/>
            </a:xfrm>
            <a:prstGeom prst="rect">
              <a:avLst/>
            </a:prstGeom>
            <a:noFill/>
            <a:ln w="25400" cap="sq" cmpd="sng">
              <a:solidFill>
                <a:schemeClr val="tx1"/>
              </a:solidFill>
              <a:prstDash val="solid"/>
              <a:miter/>
              <a:headEnd type="none" w="sm" len="sm"/>
              <a:tailEnd type="none" w="sm" len="sm"/>
            </a:ln>
          </p:spPr>
          <p:txBody>
            <a:bodyPr lIns="90000" tIns="46800" rIns="90000" bIns="46800">
              <a:spAutoFit/>
            </a:bodyPr>
            <a:lstStyle/>
            <a:p>
              <a:pPr algn="ctr"/>
              <a:r>
                <a:rPr lang="en-US" altLang="zh-CN" sz="2400" b="1">
                  <a:latin typeface="Times New Roman" panose="02020603050405020304" pitchFamily="18" charset="0"/>
                </a:rPr>
                <a:t>I/O</a:t>
              </a:r>
              <a:r>
                <a:rPr lang="zh-CN" altLang="en-US" sz="2400" b="1" dirty="0">
                  <a:latin typeface="Times New Roman" panose="02020603050405020304" pitchFamily="18" charset="0"/>
                </a:rPr>
                <a:t>设备</a:t>
              </a:r>
              <a:endParaRPr lang="zh-CN" altLang="en-US" sz="2400" b="1">
                <a:latin typeface="Times New Roman" panose="02020603050405020304" pitchFamily="18" charset="0"/>
              </a:endParaRPr>
            </a:p>
          </p:txBody>
        </p:sp>
        <p:sp>
          <p:nvSpPr>
            <p:cNvPr id="347145" name="上下箭头 347144"/>
            <p:cNvSpPr/>
            <p:nvPr/>
          </p:nvSpPr>
          <p:spPr>
            <a:xfrm>
              <a:off x="1008" y="2387"/>
              <a:ext cx="148" cy="447"/>
            </a:xfrm>
            <a:prstGeom prst="upDownArrow">
              <a:avLst>
                <a:gd name="adj1" fmla="val 50000"/>
                <a:gd name="adj2" fmla="val 60405"/>
              </a:avLst>
            </a:prstGeom>
            <a:noFill/>
            <a:ln w="12700" cap="sq" cmpd="sng">
              <a:solidFill>
                <a:srgbClr val="FF0000"/>
              </a:solidFill>
              <a:prstDash val="solid"/>
              <a:miter/>
              <a:headEnd type="none" w="sm" len="sm"/>
              <a:tailEnd type="none" w="sm" len="sm"/>
            </a:ln>
          </p:spPr>
          <p:txBody>
            <a:bodyPr/>
            <a:lstStyle/>
            <a:p>
              <a:endParaRPr lang="zh-CN" altLang="en-US"/>
            </a:p>
          </p:txBody>
        </p:sp>
        <p:sp>
          <p:nvSpPr>
            <p:cNvPr id="347146" name="文本框 347145"/>
            <p:cNvSpPr txBox="1"/>
            <p:nvPr/>
          </p:nvSpPr>
          <p:spPr>
            <a:xfrm>
              <a:off x="512" y="2083"/>
              <a:ext cx="1134" cy="304"/>
            </a:xfrm>
            <a:prstGeom prst="rect">
              <a:avLst/>
            </a:prstGeom>
            <a:noFill/>
            <a:ln w="25400" cap="sq" cmpd="sng">
              <a:solidFill>
                <a:schemeClr val="tx1"/>
              </a:solidFill>
              <a:prstDash val="solid"/>
              <a:miter/>
              <a:headEnd type="none" w="sm" len="sm"/>
              <a:tailEnd type="none" w="sm" len="sm"/>
            </a:ln>
          </p:spPr>
          <p:txBody>
            <a:bodyPr lIns="90000" tIns="46800" rIns="90000" bIns="46800">
              <a:spAutoFit/>
            </a:bodyPr>
            <a:lstStyle/>
            <a:p>
              <a:pPr algn="ctr"/>
              <a:r>
                <a:rPr lang="zh-CN" altLang="en-US" sz="2400" b="1" dirty="0">
                  <a:solidFill>
                    <a:srgbClr val="FF0066"/>
                  </a:solidFill>
                  <a:latin typeface="Times New Roman" panose="02020603050405020304" pitchFamily="18" charset="0"/>
                </a:rPr>
                <a:t>显示处理器</a:t>
              </a:r>
            </a:p>
          </p:txBody>
        </p:sp>
        <p:sp>
          <p:nvSpPr>
            <p:cNvPr id="347147" name="文本框 347146"/>
            <p:cNvSpPr txBox="1"/>
            <p:nvPr/>
          </p:nvSpPr>
          <p:spPr>
            <a:xfrm>
              <a:off x="4830" y="1207"/>
              <a:ext cx="706" cy="304"/>
            </a:xfrm>
            <a:prstGeom prst="rect">
              <a:avLst/>
            </a:prstGeom>
            <a:noFill/>
            <a:ln w="25400" cap="sq" cmpd="sng">
              <a:solidFill>
                <a:schemeClr val="tx1"/>
              </a:solidFill>
              <a:prstDash val="solid"/>
              <a:miter/>
              <a:headEnd type="none" w="sm" len="sm"/>
              <a:tailEnd type="none" w="sm" len="sm"/>
            </a:ln>
          </p:spPr>
          <p:txBody>
            <a:bodyPr wrap="none" lIns="90000" tIns="46800" rIns="90000" bIns="46800" anchor="t" anchorCtr="0">
              <a:spAutoFit/>
            </a:bodyPr>
            <a:lstStyle/>
            <a:p>
              <a:r>
                <a:rPr lang="zh-CN" altLang="en-US" sz="2400" b="1" dirty="0">
                  <a:latin typeface="Times New Roman" panose="02020603050405020304" pitchFamily="18" charset="0"/>
                </a:rPr>
                <a:t>监视器</a:t>
              </a:r>
              <a:endParaRPr lang="zh-CN" altLang="en-US" sz="2400" b="1">
                <a:latin typeface="Times New Roman" panose="02020603050405020304" pitchFamily="18" charset="0"/>
              </a:endParaRPr>
            </a:p>
          </p:txBody>
        </p:sp>
        <p:sp>
          <p:nvSpPr>
            <p:cNvPr id="347148" name="文本框 347147"/>
            <p:cNvSpPr txBox="1"/>
            <p:nvPr/>
          </p:nvSpPr>
          <p:spPr>
            <a:xfrm>
              <a:off x="3097" y="2083"/>
              <a:ext cx="917" cy="304"/>
            </a:xfrm>
            <a:prstGeom prst="rect">
              <a:avLst/>
            </a:prstGeom>
            <a:noFill/>
            <a:ln w="25400" cap="sq" cmpd="sng">
              <a:solidFill>
                <a:schemeClr val="tx1"/>
              </a:solidFill>
              <a:prstDash val="solid"/>
              <a:miter/>
              <a:headEnd type="none" w="sm" len="sm"/>
              <a:tailEnd type="none" w="sm" len="sm"/>
            </a:ln>
          </p:spPr>
          <p:txBody>
            <a:bodyPr lIns="90000" tIns="46800" rIns="90000" bIns="46800">
              <a:spAutoFit/>
            </a:bodyPr>
            <a:lstStyle/>
            <a:p>
              <a:pPr algn="ctr"/>
              <a:r>
                <a:rPr lang="en-US" altLang="zh-CN" sz="2400" b="1">
                  <a:latin typeface="Times New Roman" panose="02020603050405020304" pitchFamily="18" charset="0"/>
                </a:rPr>
                <a:t>RAM</a:t>
              </a:r>
              <a:endParaRPr lang="zh-CN" altLang="en-US" sz="2400" b="1">
                <a:latin typeface="Times New Roman" panose="02020603050405020304" pitchFamily="18" charset="0"/>
              </a:endParaRPr>
            </a:p>
          </p:txBody>
        </p:sp>
        <p:sp>
          <p:nvSpPr>
            <p:cNvPr id="347149" name="文本框 347148"/>
            <p:cNvSpPr txBox="1"/>
            <p:nvPr/>
          </p:nvSpPr>
          <p:spPr>
            <a:xfrm>
              <a:off x="521" y="1082"/>
              <a:ext cx="1008" cy="534"/>
            </a:xfrm>
            <a:prstGeom prst="rect">
              <a:avLst/>
            </a:prstGeom>
            <a:noFill/>
            <a:ln w="25400" cap="sq" cmpd="sng">
              <a:solidFill>
                <a:schemeClr val="tx1"/>
              </a:solidFill>
              <a:prstDash val="solid"/>
              <a:miter/>
              <a:headEnd type="none" w="sm" len="sm"/>
              <a:tailEnd type="none" w="sm" len="sm"/>
            </a:ln>
          </p:spPr>
          <p:txBody>
            <a:bodyPr lIns="90000" tIns="46800" rIns="90000" bIns="46800">
              <a:spAutoFit/>
            </a:bodyPr>
            <a:lstStyle/>
            <a:p>
              <a:pPr algn="ctr"/>
              <a:r>
                <a:rPr lang="zh-CN" altLang="en-US" sz="2400" b="1" dirty="0">
                  <a:solidFill>
                    <a:srgbClr val="FF0066"/>
                  </a:solidFill>
                  <a:latin typeface="Times New Roman" panose="02020603050405020304" pitchFamily="18" charset="0"/>
                </a:rPr>
                <a:t>显示处理器存储器</a:t>
              </a:r>
              <a:endParaRPr lang="zh-CN" altLang="en-US" sz="2400" b="1">
                <a:solidFill>
                  <a:srgbClr val="FF0066"/>
                </a:solidFill>
                <a:latin typeface="Times New Roman" panose="02020603050405020304" pitchFamily="18" charset="0"/>
              </a:endParaRPr>
            </a:p>
          </p:txBody>
        </p:sp>
        <p:sp>
          <p:nvSpPr>
            <p:cNvPr id="347150" name="文本框 347149"/>
            <p:cNvSpPr txBox="1"/>
            <p:nvPr/>
          </p:nvSpPr>
          <p:spPr>
            <a:xfrm>
              <a:off x="1519" y="1082"/>
              <a:ext cx="1008" cy="528"/>
            </a:xfrm>
            <a:prstGeom prst="rect">
              <a:avLst/>
            </a:prstGeom>
            <a:noFill/>
            <a:ln w="25400" cap="sq" cmpd="sng">
              <a:solidFill>
                <a:schemeClr val="tx1"/>
              </a:solidFill>
              <a:prstDash val="solid"/>
              <a:miter/>
              <a:headEnd type="none" w="sm" len="sm"/>
              <a:tailEnd type="none" w="sm" len="sm"/>
            </a:ln>
          </p:spPr>
          <p:txBody>
            <a:bodyPr lIns="90000" tIns="46800" rIns="90000" bIns="46800"/>
            <a:lstStyle/>
            <a:p>
              <a:pPr algn="ctr"/>
              <a:r>
                <a:rPr lang="zh-CN" altLang="en-US" sz="2400" b="1" dirty="0">
                  <a:solidFill>
                    <a:srgbClr val="FF0066"/>
                  </a:solidFill>
                  <a:latin typeface="Times New Roman" panose="02020603050405020304" pitchFamily="18" charset="0"/>
                </a:rPr>
                <a:t>帧缓存</a:t>
              </a:r>
              <a:endParaRPr lang="zh-CN" altLang="en-US" sz="2400" b="1">
                <a:solidFill>
                  <a:srgbClr val="FF0066"/>
                </a:solidFill>
                <a:latin typeface="Times New Roman" panose="02020603050405020304" pitchFamily="18" charset="0"/>
              </a:endParaRPr>
            </a:p>
          </p:txBody>
        </p:sp>
        <p:sp>
          <p:nvSpPr>
            <p:cNvPr id="347151" name="上下箭头 347150"/>
            <p:cNvSpPr/>
            <p:nvPr/>
          </p:nvSpPr>
          <p:spPr>
            <a:xfrm>
              <a:off x="1008" y="1622"/>
              <a:ext cx="148" cy="447"/>
            </a:xfrm>
            <a:prstGeom prst="upDownArrow">
              <a:avLst>
                <a:gd name="adj1" fmla="val 50000"/>
                <a:gd name="adj2" fmla="val 60405"/>
              </a:avLst>
            </a:prstGeom>
            <a:noFill/>
            <a:ln w="12700" cap="sq" cmpd="sng">
              <a:solidFill>
                <a:srgbClr val="FF0000"/>
              </a:solidFill>
              <a:prstDash val="solid"/>
              <a:miter/>
              <a:headEnd type="none" w="sm" len="sm"/>
              <a:tailEnd type="none" w="sm" len="sm"/>
            </a:ln>
          </p:spPr>
          <p:txBody>
            <a:bodyPr/>
            <a:lstStyle/>
            <a:p>
              <a:endParaRPr lang="zh-CN" altLang="en-US"/>
            </a:p>
          </p:txBody>
        </p:sp>
        <p:sp>
          <p:nvSpPr>
            <p:cNvPr id="347152" name="上下箭头 347151"/>
            <p:cNvSpPr/>
            <p:nvPr/>
          </p:nvSpPr>
          <p:spPr>
            <a:xfrm>
              <a:off x="2245" y="2387"/>
              <a:ext cx="148" cy="447"/>
            </a:xfrm>
            <a:prstGeom prst="upDownArrow">
              <a:avLst>
                <a:gd name="adj1" fmla="val 50000"/>
                <a:gd name="adj2" fmla="val 60405"/>
              </a:avLst>
            </a:prstGeom>
            <a:noFill/>
            <a:ln w="12700" cap="sq" cmpd="sng">
              <a:solidFill>
                <a:srgbClr val="FF0000"/>
              </a:solidFill>
              <a:prstDash val="solid"/>
              <a:miter/>
              <a:headEnd type="none" w="sm" len="sm"/>
              <a:tailEnd type="none" w="sm" len="sm"/>
            </a:ln>
          </p:spPr>
          <p:txBody>
            <a:bodyPr/>
            <a:lstStyle/>
            <a:p>
              <a:endParaRPr lang="zh-CN" altLang="en-US"/>
            </a:p>
          </p:txBody>
        </p:sp>
        <p:sp>
          <p:nvSpPr>
            <p:cNvPr id="347153" name="上下箭头 347152"/>
            <p:cNvSpPr/>
            <p:nvPr/>
          </p:nvSpPr>
          <p:spPr>
            <a:xfrm>
              <a:off x="3470" y="2387"/>
              <a:ext cx="148" cy="447"/>
            </a:xfrm>
            <a:prstGeom prst="upDownArrow">
              <a:avLst>
                <a:gd name="adj1" fmla="val 50000"/>
                <a:gd name="adj2" fmla="val 60405"/>
              </a:avLst>
            </a:prstGeom>
            <a:noFill/>
            <a:ln w="12700" cap="sq" cmpd="sng">
              <a:solidFill>
                <a:srgbClr val="FF0000"/>
              </a:solidFill>
              <a:prstDash val="solid"/>
              <a:miter/>
              <a:headEnd type="none" w="sm" len="sm"/>
              <a:tailEnd type="none" w="sm" len="sm"/>
            </a:ln>
          </p:spPr>
          <p:txBody>
            <a:bodyPr/>
            <a:lstStyle/>
            <a:p>
              <a:endParaRPr lang="zh-CN" altLang="en-US"/>
            </a:p>
          </p:txBody>
        </p:sp>
        <p:sp>
          <p:nvSpPr>
            <p:cNvPr id="347154" name="右箭头 347153"/>
            <p:cNvSpPr/>
            <p:nvPr/>
          </p:nvSpPr>
          <p:spPr>
            <a:xfrm>
              <a:off x="2517" y="1298"/>
              <a:ext cx="544" cy="136"/>
            </a:xfrm>
            <a:prstGeom prst="rightArrow">
              <a:avLst>
                <a:gd name="adj1" fmla="val 50000"/>
                <a:gd name="adj2" fmla="val 100000"/>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347155" name="右箭头 347154"/>
            <p:cNvSpPr/>
            <p:nvPr/>
          </p:nvSpPr>
          <p:spPr>
            <a:xfrm>
              <a:off x="4286" y="1298"/>
              <a:ext cx="544" cy="136"/>
            </a:xfrm>
            <a:prstGeom prst="rightArrow">
              <a:avLst>
                <a:gd name="adj1" fmla="val 50000"/>
                <a:gd name="adj2" fmla="val 100000"/>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grpSp>
      <p:sp>
        <p:nvSpPr>
          <p:cNvPr id="351234" name="矩形 351233"/>
          <p:cNvSpPr/>
          <p:nvPr/>
        </p:nvSpPr>
        <p:spPr>
          <a:xfrm>
            <a:off x="1150938" y="381000"/>
            <a:ext cx="6011862" cy="769938"/>
          </a:xfrm>
          <a:prstGeom prst="rect">
            <a:avLst/>
          </a:prstGeom>
          <a:noFill/>
          <a:ln w="9525">
            <a:noFill/>
          </a:ln>
        </p:spPr>
        <p:txBody>
          <a:bodyPr anchor="b" anchorCtr="0"/>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三、计算机图形系统</a:t>
            </a:r>
            <a:endParaRPr lang="zh-CN" altLang="zh-CN" sz="4400" b="1" dirty="0">
              <a:solidFill>
                <a:schemeClr val="tx2"/>
              </a:solidFill>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矩形 351233"/>
          <p:cNvSpPr/>
          <p:nvPr/>
        </p:nvSpPr>
        <p:spPr>
          <a:xfrm>
            <a:off x="1150938" y="381000"/>
            <a:ext cx="6011862" cy="769938"/>
          </a:xfrm>
          <a:prstGeom prst="rect">
            <a:avLst/>
          </a:prstGeom>
          <a:noFill/>
          <a:ln w="9525">
            <a:noFill/>
          </a:ln>
        </p:spPr>
        <p:txBody>
          <a:bodyPr anchor="b" anchorCtr="0"/>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三、计算机图形系统</a:t>
            </a:r>
            <a:endParaRPr lang="zh-CN" altLang="zh-CN" sz="4400" b="1" dirty="0">
              <a:solidFill>
                <a:schemeClr val="tx2"/>
              </a:solidFill>
              <a:latin typeface="Arial" panose="020B0604020202020204" pitchFamily="34" charset="0"/>
            </a:endParaRPr>
          </a:p>
        </p:txBody>
      </p:sp>
      <p:graphicFrame>
        <p:nvGraphicFramePr>
          <p:cNvPr id="2" name="对象 -2147482615"/>
          <p:cNvGraphicFramePr>
            <a:graphicFrameLocks noChangeAspect="1"/>
          </p:cNvGraphicFramePr>
          <p:nvPr/>
        </p:nvGraphicFramePr>
        <p:xfrm>
          <a:off x="163195" y="4725035"/>
          <a:ext cx="8816975" cy="1176020"/>
        </p:xfrm>
        <a:graphic>
          <a:graphicData uri="http://schemas.openxmlformats.org/presentationml/2006/ole">
            <mc:AlternateContent xmlns:mc="http://schemas.openxmlformats.org/markup-compatibility/2006">
              <mc:Choice xmlns:v="urn:schemas-microsoft-com:vml" Requires="v">
                <p:oleObj spid="_x0000_s6149" r:id="rId4" imgW="7905115" imgH="1071880" progId="Visio.Drawing.15">
                  <p:embed/>
                </p:oleObj>
              </mc:Choice>
              <mc:Fallback>
                <p:oleObj r:id="rId4" imgW="7905115" imgH="1071880" progId="Visio.Drawing.15">
                  <p:embed/>
                  <p:pic>
                    <p:nvPicPr>
                      <p:cNvPr id="0" name="图片 3075"/>
                      <p:cNvPicPr/>
                      <p:nvPr/>
                    </p:nvPicPr>
                    <p:blipFill>
                      <a:blip r:embed="rId5"/>
                      <a:stretch>
                        <a:fillRect/>
                      </a:stretch>
                    </p:blipFill>
                    <p:spPr>
                      <a:xfrm>
                        <a:off x="163195" y="4725035"/>
                        <a:ext cx="8816975" cy="1176020"/>
                      </a:xfrm>
                      <a:prstGeom prst="rect">
                        <a:avLst/>
                      </a:prstGeom>
                      <a:noFill/>
                      <a:ln w="38100">
                        <a:noFill/>
                        <a:miter/>
                      </a:ln>
                    </p:spPr>
                  </p:pic>
                </p:oleObj>
              </mc:Fallback>
            </mc:AlternateContent>
          </a:graphicData>
        </a:graphic>
      </p:graphicFrame>
      <p:sp>
        <p:nvSpPr>
          <p:cNvPr id="103" name="文本框 102"/>
          <p:cNvSpPr txBox="1"/>
          <p:nvPr/>
        </p:nvSpPr>
        <p:spPr>
          <a:xfrm>
            <a:off x="899795" y="1341120"/>
            <a:ext cx="6583680" cy="2676525"/>
          </a:xfrm>
          <a:prstGeom prst="rect">
            <a:avLst/>
          </a:prstGeom>
          <a:noFill/>
          <a:ln w="9525">
            <a:noFill/>
          </a:ln>
        </p:spPr>
        <p:txBody>
          <a:bodyPr wrap="square">
            <a:spAutoFit/>
          </a:bodyPr>
          <a:lstStyle/>
          <a:p>
            <a:r>
              <a:rPr lang="zh-CN" sz="2400">
                <a:solidFill>
                  <a:srgbClr val="FF0000"/>
                </a:solidFill>
                <a:ea typeface="SimSun" panose="02010600030101010101" pitchFamily="2" charset="-122"/>
              </a:rPr>
              <a:t>CPU的指令队列方式</a:t>
            </a:r>
          </a:p>
          <a:p>
            <a:r>
              <a:rPr lang="zh-CN" sz="2400">
                <a:solidFill>
                  <a:srgbClr val="FF0000"/>
                </a:solidFill>
                <a:ea typeface="SimSun" panose="02010600030101010101" pitchFamily="2" charset="-122"/>
              </a:rPr>
              <a:t>GPU中的管线方式</a:t>
            </a:r>
          </a:p>
          <a:p>
            <a:pPr lvl="1"/>
            <a:r>
              <a:rPr lang="zh-CN" sz="2400">
                <a:ea typeface="SimSun" panose="02010600030101010101" pitchFamily="2" charset="-122"/>
              </a:rPr>
              <a:t>功能按照管线组织，每个阶段任务固定，指令与处理的数据类型相对固定，这样管线结构比使用非管线结构可以得到更大的吞吐量。管线结构的整体速度是由管线中最慢的那个阶段决定的。</a:t>
            </a:r>
            <a:endParaRPr lang="zh-CN" altLang="en-US"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标题 397313"/>
          <p:cNvSpPr>
            <a:spLocks noGrp="1" noRot="1"/>
          </p:cNvSpPr>
          <p:nvPr>
            <p:ph type="title"/>
          </p:nvPr>
        </p:nvSpPr>
        <p:spPr>
          <a:xfrm>
            <a:off x="685800" y="418553"/>
            <a:ext cx="7772400" cy="763094"/>
          </a:xfrm>
        </p:spPr>
        <p:txBody>
          <a:bodyPr anchor="ctr" anchorCtr="0">
            <a:spAutoFit/>
          </a:bodyPr>
          <a:lstStyle/>
          <a:p>
            <a:r>
              <a:rPr lang="zh-CN" altLang="en-US" sz="4000" dirty="0"/>
              <a:t>拓展显示</a:t>
            </a:r>
          </a:p>
        </p:txBody>
      </p:sp>
      <p:sp>
        <p:nvSpPr>
          <p:cNvPr id="397315" name="文本占位符 397314"/>
          <p:cNvSpPr>
            <a:spLocks noGrp="1" noRot="1"/>
          </p:cNvSpPr>
          <p:nvPr>
            <p:ph type="body" idx="1"/>
          </p:nvPr>
        </p:nvSpPr>
        <p:spPr>
          <a:xfrm>
            <a:off x="900113" y="1600200"/>
            <a:ext cx="7939087" cy="3731919"/>
          </a:xfrm>
        </p:spPr>
        <p:txBody>
          <a:bodyPr wrap="square">
            <a:spAutoFit/>
          </a:bodyPr>
          <a:lstStyle/>
          <a:p>
            <a:pPr>
              <a:lnSpc>
                <a:spcPct val="160000"/>
              </a:lnSpc>
            </a:pPr>
            <a:r>
              <a:rPr lang="zh-CN" altLang="en-US" sz="3600" dirty="0"/>
              <a:t>平板显示器分类</a:t>
            </a:r>
          </a:p>
          <a:p>
            <a:pPr marL="878205" lvl="1" indent="-421005">
              <a:lnSpc>
                <a:spcPct val="140000"/>
              </a:lnSpc>
              <a:buClr>
                <a:srgbClr val="FFFFFF"/>
              </a:buClr>
            </a:pPr>
            <a:r>
              <a:rPr lang="zh-CN" altLang="en-US" sz="3200" dirty="0">
                <a:latin typeface="Times New Roman" panose="02020603050405020304" pitchFamily="18" charset="0"/>
              </a:rPr>
              <a:t>发射显示器(</a:t>
            </a:r>
            <a:r>
              <a:rPr lang="en-US" altLang="zh-CN" sz="3200" dirty="0">
                <a:latin typeface="Times New Roman" panose="02020603050405020304" pitchFamily="18" charset="0"/>
              </a:rPr>
              <a:t>Emissive displays)</a:t>
            </a:r>
          </a:p>
          <a:p>
            <a:pPr marL="878205" lvl="1" indent="-421005">
              <a:buClr>
                <a:srgbClr val="FFFFFF"/>
              </a:buClr>
            </a:pPr>
            <a:r>
              <a:rPr lang="zh-CN" altLang="en-US" sz="3200" dirty="0">
                <a:latin typeface="Times New Roman" panose="02020603050405020304" pitchFamily="18" charset="0"/>
              </a:rPr>
              <a:t>非发射显示器(</a:t>
            </a:r>
            <a:r>
              <a:rPr lang="en-US" altLang="zh-CN" sz="3200" dirty="0" err="1">
                <a:latin typeface="Times New Roman" panose="02020603050405020304" pitchFamily="18" charset="0"/>
              </a:rPr>
              <a:t>Nonemissive</a:t>
            </a:r>
            <a:r>
              <a:rPr lang="en-US" altLang="zh-CN" sz="3200" dirty="0">
                <a:latin typeface="Times New Roman" panose="02020603050405020304" pitchFamily="18" charset="0"/>
              </a:rPr>
              <a:t> displays)</a:t>
            </a:r>
          </a:p>
          <a:p>
            <a:pPr>
              <a:lnSpc>
                <a:spcPct val="160000"/>
              </a:lnSpc>
              <a:buNone/>
            </a:pPr>
            <a:endParaRPr lang="zh-CN" altLang="zh-CN" sz="3600" dirty="0"/>
          </a:p>
        </p:txBody>
      </p:sp>
      <p:pic>
        <p:nvPicPr>
          <p:cNvPr id="397316" name="图片 397315"/>
          <p:cNvPicPr>
            <a:picLocks noChangeAspect="1"/>
          </p:cNvPicPr>
          <p:nvPr/>
        </p:nvPicPr>
        <p:blipFill>
          <a:blip r:embed="rId3"/>
          <a:stretch>
            <a:fillRect/>
          </a:stretch>
        </p:blipFill>
        <p:spPr>
          <a:xfrm>
            <a:off x="6012180" y="476568"/>
            <a:ext cx="2209800" cy="1858962"/>
          </a:xfrm>
          <a:prstGeom prst="rect">
            <a:avLst/>
          </a:prstGeom>
          <a:noFill/>
          <a:ln w="38100">
            <a:no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标题 400385"/>
          <p:cNvSpPr>
            <a:spLocks noGrp="1" noRot="1"/>
          </p:cNvSpPr>
          <p:nvPr>
            <p:ph type="title"/>
          </p:nvPr>
        </p:nvSpPr>
        <p:spPr>
          <a:xfrm>
            <a:off x="685800" y="419100"/>
            <a:ext cx="7772400" cy="762000"/>
          </a:xfrm>
        </p:spPr>
        <p:txBody>
          <a:bodyPr anchor="ctr" anchorCtr="0">
            <a:spAutoFit/>
          </a:bodyPr>
          <a:lstStyle/>
          <a:p>
            <a:r>
              <a:rPr lang="zh-CN" altLang="en-US" dirty="0"/>
              <a:t>平板显示器</a:t>
            </a:r>
            <a:r>
              <a:rPr lang="zh-CN" altLang="en-US" baseline="30000" dirty="0"/>
              <a:t>___</a:t>
            </a:r>
            <a:r>
              <a:rPr lang="zh-CN" altLang="en-US" dirty="0"/>
              <a:t>非发射显示器</a:t>
            </a:r>
            <a:endParaRPr lang="zh-CN" altLang="en-US" sz="5400" dirty="0"/>
          </a:p>
        </p:txBody>
      </p:sp>
      <p:pic>
        <p:nvPicPr>
          <p:cNvPr id="400387" name="图片 400386" descr="new_pa2"/>
          <p:cNvPicPr>
            <a:picLocks noChangeAspect="1"/>
          </p:cNvPicPr>
          <p:nvPr/>
        </p:nvPicPr>
        <p:blipFill>
          <a:blip r:embed="rId2">
            <a:clrChange>
              <a:clrFrom>
                <a:srgbClr val="FFFFFF"/>
              </a:clrFrom>
              <a:clrTo>
                <a:srgbClr val="FFFFFF">
                  <a:alpha val="0"/>
                </a:srgbClr>
              </a:clrTo>
            </a:clrChange>
          </a:blip>
          <a:stretch>
            <a:fillRect/>
          </a:stretch>
        </p:blipFill>
        <p:spPr>
          <a:xfrm>
            <a:off x="539750" y="1628775"/>
            <a:ext cx="8061325" cy="4386263"/>
          </a:xfrm>
          <a:prstGeom prst="rect">
            <a:avLst/>
          </a:prstGeom>
          <a:noFill/>
          <a:ln w="9525">
            <a:noFill/>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标题 394241"/>
          <p:cNvSpPr>
            <a:spLocks noGrp="1" noRot="1"/>
          </p:cNvSpPr>
          <p:nvPr>
            <p:ph type="title"/>
          </p:nvPr>
        </p:nvSpPr>
        <p:spPr>
          <a:xfrm>
            <a:off x="685800" y="419100"/>
            <a:ext cx="7772400" cy="762000"/>
          </a:xfrm>
        </p:spPr>
        <p:txBody>
          <a:bodyPr anchor="ctr" anchorCtr="0">
            <a:spAutoFit/>
          </a:bodyPr>
          <a:lstStyle/>
          <a:p>
            <a:r>
              <a:rPr lang="zh-CN" altLang="en-US" dirty="0"/>
              <a:t>立体显示</a:t>
            </a:r>
            <a:endParaRPr lang="zh-CN" altLang="en-US" sz="5400" dirty="0"/>
          </a:p>
        </p:txBody>
      </p:sp>
      <p:sp>
        <p:nvSpPr>
          <p:cNvPr id="394243" name="文本占位符 394242"/>
          <p:cNvSpPr>
            <a:spLocks noGrp="1" noRot="1"/>
          </p:cNvSpPr>
          <p:nvPr>
            <p:ph type="body" idx="1"/>
          </p:nvPr>
        </p:nvSpPr>
        <p:spPr>
          <a:xfrm>
            <a:off x="457200" y="1600200"/>
            <a:ext cx="8382000" cy="1851025"/>
          </a:xfrm>
        </p:spPr>
        <p:txBody>
          <a:bodyPr>
            <a:spAutoFit/>
          </a:bodyPr>
          <a:lstStyle/>
          <a:p>
            <a:pPr marL="0" indent="363855">
              <a:lnSpc>
                <a:spcPct val="160000"/>
              </a:lnSpc>
              <a:buNone/>
            </a:pPr>
            <a:r>
              <a:rPr lang="zh-CN" altLang="en-US" sz="3600" dirty="0"/>
              <a:t>为观察者的每只眼睛给出不同的视图来提供三维效果，从而场景带有深度</a:t>
            </a:r>
            <a:endParaRPr lang="zh-CN" altLang="zh-CN" dirty="0"/>
          </a:p>
        </p:txBody>
      </p:sp>
      <p:pic>
        <p:nvPicPr>
          <p:cNvPr id="394244" name="图片 394243" descr="ce3-clr"/>
          <p:cNvPicPr>
            <a:picLocks noChangeAspect="1"/>
          </p:cNvPicPr>
          <p:nvPr/>
        </p:nvPicPr>
        <p:blipFill>
          <a:blip r:embed="rId3"/>
          <a:stretch>
            <a:fillRect/>
          </a:stretch>
        </p:blipFill>
        <p:spPr>
          <a:xfrm>
            <a:off x="4572000" y="3811588"/>
            <a:ext cx="3829050" cy="2393950"/>
          </a:xfrm>
          <a:prstGeom prst="rect">
            <a:avLst/>
          </a:prstGeom>
          <a:noFill/>
          <a:ln w="9525">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标题 395265"/>
          <p:cNvSpPr>
            <a:spLocks noGrp="1" noRot="1"/>
          </p:cNvSpPr>
          <p:nvPr>
            <p:ph type="title"/>
          </p:nvPr>
        </p:nvSpPr>
        <p:spPr>
          <a:xfrm>
            <a:off x="685800" y="419100"/>
            <a:ext cx="7772400" cy="762000"/>
          </a:xfrm>
        </p:spPr>
        <p:txBody>
          <a:bodyPr anchor="ctr" anchorCtr="0">
            <a:spAutoFit/>
          </a:bodyPr>
          <a:lstStyle/>
          <a:p>
            <a:r>
              <a:rPr lang="zh-CN" altLang="en-US" dirty="0"/>
              <a:t>立体显示</a:t>
            </a:r>
            <a:endParaRPr lang="zh-CN" altLang="en-US" sz="5400" dirty="0"/>
          </a:p>
        </p:txBody>
      </p:sp>
      <p:grpSp>
        <p:nvGrpSpPr>
          <p:cNvPr id="395267" name="组合 395266"/>
          <p:cNvGrpSpPr/>
          <p:nvPr/>
        </p:nvGrpSpPr>
        <p:grpSpPr>
          <a:xfrm>
            <a:off x="1476375" y="1700213"/>
            <a:ext cx="6192838" cy="4529137"/>
            <a:chOff x="930" y="1071"/>
            <a:chExt cx="3901" cy="2853"/>
          </a:xfrm>
        </p:grpSpPr>
        <p:pic>
          <p:nvPicPr>
            <p:cNvPr id="395268" name="图片 395267"/>
            <p:cNvPicPr>
              <a:picLocks noChangeAspect="1"/>
            </p:cNvPicPr>
            <p:nvPr/>
          </p:nvPicPr>
          <p:blipFill>
            <a:blip r:embed="rId3"/>
            <a:stretch>
              <a:fillRect/>
            </a:stretch>
          </p:blipFill>
          <p:spPr>
            <a:xfrm>
              <a:off x="930" y="1071"/>
              <a:ext cx="3901" cy="2433"/>
            </a:xfrm>
            <a:prstGeom prst="rect">
              <a:avLst/>
            </a:prstGeom>
            <a:noFill/>
            <a:ln w="9525">
              <a:noFill/>
            </a:ln>
          </p:spPr>
        </p:pic>
        <p:sp>
          <p:nvSpPr>
            <p:cNvPr id="395269" name="文本框 395268"/>
            <p:cNvSpPr txBox="1"/>
            <p:nvPr/>
          </p:nvSpPr>
          <p:spPr>
            <a:xfrm>
              <a:off x="1837" y="3612"/>
              <a:ext cx="2177" cy="312"/>
            </a:xfrm>
            <a:prstGeom prst="rect">
              <a:avLst/>
            </a:prstGeom>
            <a:solidFill>
              <a:srgbClr val="FFFFFF"/>
            </a:solidFill>
            <a:ln w="9525">
              <a:noFill/>
            </a:ln>
          </p:spPr>
          <p:txBody>
            <a:bodyPr wrap="none"/>
            <a:lstStyle/>
            <a:p>
              <a:pPr algn="just"/>
              <a:r>
                <a:rPr lang="zh-CN" altLang="en-US" sz="2800" b="1" dirty="0">
                  <a:latin typeface="Times New Roman" panose="02020603050405020304" pitchFamily="18" charset="0"/>
                </a:rPr>
                <a:t>主动式立体显示系统</a:t>
              </a:r>
              <a:endParaRPr lang="zh-CN" altLang="en-US" sz="2800" b="1" dirty="0">
                <a:latin typeface="Arial" panose="020B0604020202020204" pitchFamily="34" charset="0"/>
              </a:endParaRPr>
            </a:p>
          </p:txBody>
        </p:sp>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标题 396289"/>
          <p:cNvSpPr>
            <a:spLocks noGrp="1" noRot="1"/>
          </p:cNvSpPr>
          <p:nvPr>
            <p:ph type="title"/>
          </p:nvPr>
        </p:nvSpPr>
        <p:spPr>
          <a:xfrm>
            <a:off x="685800" y="419100"/>
            <a:ext cx="7772400" cy="762000"/>
          </a:xfrm>
        </p:spPr>
        <p:txBody>
          <a:bodyPr anchor="ctr" anchorCtr="0">
            <a:spAutoFit/>
          </a:bodyPr>
          <a:lstStyle/>
          <a:p>
            <a:r>
              <a:rPr lang="zh-CN" altLang="en-US" dirty="0"/>
              <a:t>立体显示</a:t>
            </a:r>
            <a:endParaRPr lang="zh-CN" altLang="en-US" sz="5400" dirty="0"/>
          </a:p>
        </p:txBody>
      </p:sp>
      <p:grpSp>
        <p:nvGrpSpPr>
          <p:cNvPr id="396291" name="组合 396290"/>
          <p:cNvGrpSpPr/>
          <p:nvPr/>
        </p:nvGrpSpPr>
        <p:grpSpPr>
          <a:xfrm>
            <a:off x="1714500" y="1554163"/>
            <a:ext cx="6097588" cy="4322762"/>
            <a:chOff x="2700" y="1620"/>
            <a:chExt cx="6930" cy="4826"/>
          </a:xfrm>
        </p:grpSpPr>
        <p:sp>
          <p:nvSpPr>
            <p:cNvPr id="396292" name="文本框 396291"/>
            <p:cNvSpPr txBox="1"/>
            <p:nvPr/>
          </p:nvSpPr>
          <p:spPr>
            <a:xfrm>
              <a:off x="4137" y="5906"/>
              <a:ext cx="3836" cy="540"/>
            </a:xfrm>
            <a:prstGeom prst="rect">
              <a:avLst/>
            </a:prstGeom>
            <a:solidFill>
              <a:srgbClr val="FFFFFF"/>
            </a:solidFill>
            <a:ln w="9525">
              <a:noFill/>
            </a:ln>
          </p:spPr>
          <p:txBody>
            <a:bodyPr wrap="none"/>
            <a:lstStyle/>
            <a:p>
              <a:pPr algn="ctr"/>
              <a:r>
                <a:rPr lang="zh-CN" altLang="en-US" sz="2400" b="1" dirty="0">
                  <a:latin typeface="Times New Roman" panose="02020603050405020304" pitchFamily="18" charset="0"/>
                </a:rPr>
                <a:t>被动立体显示系统示意图</a:t>
              </a:r>
              <a:endParaRPr lang="zh-CN" altLang="en-US" sz="2400" b="1" dirty="0">
                <a:latin typeface="Arial" panose="020B0604020202020204" pitchFamily="34" charset="0"/>
              </a:endParaRPr>
            </a:p>
          </p:txBody>
        </p:sp>
        <p:pic>
          <p:nvPicPr>
            <p:cNvPr id="396293" name="图片 396292"/>
            <p:cNvPicPr>
              <a:picLocks noChangeAspect="1"/>
            </p:cNvPicPr>
            <p:nvPr/>
          </p:nvPicPr>
          <p:blipFill>
            <a:blip r:embed="rId3"/>
            <a:stretch>
              <a:fillRect/>
            </a:stretch>
          </p:blipFill>
          <p:spPr>
            <a:xfrm>
              <a:off x="2700" y="1620"/>
              <a:ext cx="6930" cy="3885"/>
            </a:xfrm>
            <a:prstGeom prst="rect">
              <a:avLst/>
            </a:prstGeom>
            <a:noFill/>
            <a:ln w="9525">
              <a:noFill/>
            </a:ln>
          </p:spPr>
        </p:pic>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文本占位符 288769"/>
          <p:cNvSpPr>
            <a:spLocks noGrp="1" noRot="1"/>
          </p:cNvSpPr>
          <p:nvPr>
            <p:ph type="body" idx="1"/>
          </p:nvPr>
        </p:nvSpPr>
        <p:spPr>
          <a:xfrm>
            <a:off x="1331913" y="1989138"/>
            <a:ext cx="2814637" cy="3328035"/>
          </a:xfrm>
        </p:spPr>
        <p:txBody>
          <a:bodyPr wrap="square">
            <a:spAutoFit/>
          </a:bodyPr>
          <a:lstStyle/>
          <a:p>
            <a:pPr>
              <a:lnSpc>
                <a:spcPct val="120000"/>
              </a:lnSpc>
            </a:pPr>
            <a:r>
              <a:rPr lang="zh-CN" altLang="en-US" sz="2000" dirty="0"/>
              <a:t>微机</a:t>
            </a:r>
            <a:endParaRPr lang="zh-CN" altLang="zh-CN" sz="2000"/>
          </a:p>
          <a:p>
            <a:pPr>
              <a:lnSpc>
                <a:spcPct val="120000"/>
              </a:lnSpc>
            </a:pPr>
            <a:r>
              <a:rPr lang="zh-CN" altLang="en-US" sz="2000" dirty="0"/>
              <a:t>工作站</a:t>
            </a:r>
            <a:endParaRPr lang="zh-CN" altLang="zh-CN" sz="2000"/>
          </a:p>
          <a:p>
            <a:pPr>
              <a:lnSpc>
                <a:spcPct val="120000"/>
              </a:lnSpc>
            </a:pPr>
            <a:r>
              <a:rPr lang="zh-CN" altLang="en-US" sz="2000" dirty="0"/>
              <a:t>中小型机</a:t>
            </a:r>
            <a:endParaRPr lang="zh-CN" altLang="zh-CN" sz="2000"/>
          </a:p>
          <a:p>
            <a:pPr>
              <a:lnSpc>
                <a:spcPct val="120000"/>
              </a:lnSpc>
            </a:pPr>
            <a:r>
              <a:rPr lang="zh-CN" altLang="en-US" sz="2000" dirty="0"/>
              <a:t>大型机</a:t>
            </a:r>
          </a:p>
          <a:p>
            <a:pPr>
              <a:lnSpc>
                <a:spcPct val="120000"/>
              </a:lnSpc>
            </a:pPr>
            <a:r>
              <a:rPr lang="zh-CN" altLang="en-US" sz="2000" dirty="0"/>
              <a:t>计算机网络</a:t>
            </a:r>
          </a:p>
        </p:txBody>
      </p:sp>
      <p:sp>
        <p:nvSpPr>
          <p:cNvPr id="288771" name="标题 288770"/>
          <p:cNvSpPr>
            <a:spLocks noGrp="1" noRot="1"/>
          </p:cNvSpPr>
          <p:nvPr>
            <p:ph type="title"/>
          </p:nvPr>
        </p:nvSpPr>
        <p:spPr>
          <a:xfrm>
            <a:off x="323850" y="650875"/>
            <a:ext cx="8540750" cy="701675"/>
          </a:xfrm>
        </p:spPr>
        <p:txBody>
          <a:bodyPr anchor="ctr" anchorCtr="0">
            <a:spAutoFit/>
          </a:bodyPr>
          <a:lstStyle/>
          <a:p>
            <a:r>
              <a:rPr lang="zh-CN" altLang="en-US" sz="4000" dirty="0"/>
              <a:t>图形系统的硬件工作平台类型</a:t>
            </a:r>
          </a:p>
        </p:txBody>
      </p:sp>
      <p:pic>
        <p:nvPicPr>
          <p:cNvPr id="288772" name="图片 288771" descr="IBM z900"/>
          <p:cNvPicPr>
            <a:picLocks noChangeAspect="1"/>
          </p:cNvPicPr>
          <p:nvPr/>
        </p:nvPicPr>
        <p:blipFill>
          <a:blip r:embed="rId3"/>
          <a:stretch>
            <a:fillRect/>
          </a:stretch>
        </p:blipFill>
        <p:spPr>
          <a:xfrm>
            <a:off x="4859338" y="2060575"/>
            <a:ext cx="3635375" cy="2727325"/>
          </a:xfrm>
          <a:prstGeom prst="rect">
            <a:avLst/>
          </a:prstGeom>
          <a:noFill/>
          <a:ln w="9525">
            <a:noFill/>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标题 265217"/>
          <p:cNvSpPr>
            <a:spLocks noGrp="1" noRot="1"/>
          </p:cNvSpPr>
          <p:nvPr>
            <p:ph type="title"/>
          </p:nvPr>
        </p:nvSpPr>
        <p:spPr/>
        <p:txBody>
          <a:bodyPr anchor="ctr" anchorCtr="0">
            <a:spAutoFit/>
          </a:bodyPr>
          <a:lstStyle/>
          <a:p>
            <a:r>
              <a:rPr lang="zh-CN" altLang="en-US" dirty="0"/>
              <a:t>图形输入输出设备</a:t>
            </a:r>
            <a:endParaRPr lang="zh-CN" altLang="en-US"/>
          </a:p>
        </p:txBody>
      </p:sp>
      <p:sp>
        <p:nvSpPr>
          <p:cNvPr id="265219" name="文本占位符 265218"/>
          <p:cNvSpPr>
            <a:spLocks noGrp="1" noRot="1"/>
          </p:cNvSpPr>
          <p:nvPr>
            <p:ph type="body" idx="1"/>
          </p:nvPr>
        </p:nvSpPr>
        <p:spPr>
          <a:xfrm>
            <a:off x="323850" y="1700213"/>
            <a:ext cx="8540750" cy="4081780"/>
          </a:xfrm>
        </p:spPr>
        <p:txBody>
          <a:bodyPr>
            <a:spAutoFit/>
          </a:bodyPr>
          <a:lstStyle/>
          <a:p>
            <a:pPr>
              <a:lnSpc>
                <a:spcPct val="120000"/>
              </a:lnSpc>
              <a:buNone/>
            </a:pPr>
            <a:r>
              <a:rPr lang="en-US" altLang="zh-CN" sz="2800"/>
              <a:t>1</a:t>
            </a:r>
            <a:r>
              <a:rPr lang="zh-CN" altLang="en-US" sz="2800"/>
              <a:t>、</a:t>
            </a:r>
            <a:r>
              <a:rPr lang="zh-CN" altLang="en-US" sz="2800" dirty="0"/>
              <a:t>向量型图形输入设备  </a:t>
            </a:r>
          </a:p>
          <a:p>
            <a:pPr>
              <a:lnSpc>
                <a:spcPct val="120000"/>
              </a:lnSpc>
              <a:buNone/>
            </a:pPr>
            <a:r>
              <a:rPr lang="zh-CN" altLang="en-US" sz="2800" dirty="0"/>
              <a:t>　采取跟踪轨迹，记录坐标点的方法输入图形。主要输入的数据形式为直线或折线构成的图形构成的图形学数据。</a:t>
            </a:r>
            <a:endParaRPr lang="en-US" altLang="zh-CN" sz="2800"/>
          </a:p>
          <a:p>
            <a:pPr marL="1139825" lvl="1" indent="-682625">
              <a:lnSpc>
                <a:spcPct val="120000"/>
              </a:lnSpc>
            </a:pPr>
            <a:r>
              <a:rPr lang="zh-CN" altLang="en-US" sz="2400" dirty="0"/>
              <a:t>数字化板</a:t>
            </a:r>
          </a:p>
          <a:p>
            <a:pPr marL="1139825" lvl="1" indent="-682625">
              <a:lnSpc>
                <a:spcPct val="120000"/>
              </a:lnSpc>
            </a:pPr>
            <a:r>
              <a:rPr lang="zh-CN" altLang="en-US" sz="2400" dirty="0"/>
              <a:t>鼠标器</a:t>
            </a:r>
          </a:p>
          <a:p>
            <a:pPr marL="1139825" lvl="1" indent="-682625">
              <a:lnSpc>
                <a:spcPct val="120000"/>
              </a:lnSpc>
            </a:pPr>
            <a:r>
              <a:rPr lang="zh-CN" altLang="en-US" sz="2400" dirty="0"/>
              <a:t>光笔</a:t>
            </a:r>
            <a:endParaRPr lang="zh-CN" altLang="en-US" sz="2400" b="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9">
            <a:extLst>
              <a:ext uri="{FF2B5EF4-FFF2-40B4-BE49-F238E27FC236}">
                <a16:creationId xmlns:a16="http://schemas.microsoft.com/office/drawing/2014/main" id="{C60F5030-6F0F-4E03-9599-15F6275233D7}"/>
              </a:ext>
            </a:extLst>
          </p:cNvPr>
          <p:cNvSpPr txBox="1">
            <a:spLocks/>
          </p:cNvSpPr>
          <p:nvPr>
            <p:custDataLst>
              <p:tags r:id="rId1"/>
            </p:custDataLst>
          </p:nvPr>
        </p:nvSpPr>
        <p:spPr>
          <a:xfrm>
            <a:off x="899592" y="2720561"/>
            <a:ext cx="5829300" cy="708439"/>
          </a:xfrm>
          <a:prstGeom prst="rect">
            <a:avLst/>
          </a:prstGeom>
        </p:spPr>
        <p:txBody>
          <a:bodyPr>
            <a:noAutofit/>
          </a:bodyPr>
          <a:lstStyle>
            <a:lvl1pPr algn="l" defTabSz="514350" rtl="0" eaLnBrk="1" latinLnBrk="0" hangingPunct="1">
              <a:lnSpc>
                <a:spcPct val="120000"/>
              </a:lnSpc>
              <a:spcBef>
                <a:spcPct val="0"/>
              </a:spcBef>
              <a:buNone/>
              <a:defRPr sz="2475" kern="1200">
                <a:solidFill>
                  <a:schemeClr val="tx1"/>
                </a:solidFill>
                <a:latin typeface="+mj-lt"/>
                <a:ea typeface="+mj-ea"/>
                <a:cs typeface="+mj-cs"/>
              </a:defRPr>
            </a:lvl1pPr>
          </a:lstStyle>
          <a:p>
            <a:pPr fontAlgn="auto">
              <a:spcBef>
                <a:spcPts val="0"/>
              </a:spcBef>
              <a:spcAft>
                <a:spcPts val="0"/>
              </a:spcAft>
              <a:buSzPct val="100000"/>
            </a:pPr>
            <a:r>
              <a:rPr lang="zh-CN" altLang="en-US" sz="4800">
                <a:solidFill>
                  <a:schemeClr val="accent1">
                    <a:lumMod val="75000"/>
                  </a:schemeClr>
                </a:solidFill>
              </a:rPr>
              <a:t>第一章  概述</a:t>
            </a:r>
            <a:endParaRPr lang="en-US" altLang="zh-CN" sz="4800" dirty="0">
              <a:solidFill>
                <a:schemeClr val="accent1">
                  <a:lumMod val="75000"/>
                </a:schemeClr>
              </a:solidFill>
            </a:endParaRPr>
          </a:p>
        </p:txBody>
      </p:sp>
    </p:spTree>
    <p:extLst>
      <p:ext uri="{BB962C8B-B14F-4D97-AF65-F5344CB8AC3E}">
        <p14:creationId xmlns:p14="http://schemas.microsoft.com/office/powerpoint/2010/main" val="904415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文本占位符 266242"/>
          <p:cNvSpPr>
            <a:spLocks noGrp="1" noRot="1"/>
          </p:cNvSpPr>
          <p:nvPr>
            <p:ph type="body" idx="1"/>
          </p:nvPr>
        </p:nvSpPr>
        <p:spPr>
          <a:xfrm>
            <a:off x="304800" y="1981200"/>
            <a:ext cx="8540750" cy="3573780"/>
          </a:xfrm>
        </p:spPr>
        <p:txBody>
          <a:bodyPr>
            <a:spAutoFit/>
          </a:bodyPr>
          <a:lstStyle/>
          <a:p>
            <a:pPr>
              <a:lnSpc>
                <a:spcPct val="125000"/>
              </a:lnSpc>
              <a:buNone/>
            </a:pPr>
            <a:r>
              <a:rPr lang="en-US" altLang="zh-CN" sz="2800"/>
              <a:t>2</a:t>
            </a:r>
            <a:r>
              <a:rPr lang="zh-CN" altLang="en-US" sz="2800" dirty="0"/>
              <a:t>．光栅扫描型图像输入设备 </a:t>
            </a:r>
          </a:p>
          <a:p>
            <a:pPr>
              <a:lnSpc>
                <a:spcPct val="125000"/>
              </a:lnSpc>
              <a:buNone/>
            </a:pPr>
            <a:r>
              <a:rPr lang="zh-CN" altLang="en-US" sz="2800" dirty="0"/>
              <a:t>    采取逐行扫描，按一定密度采样的方式输入图像。主要的输入数据形式为一幅由亮度值构成的像素矩阵</a:t>
            </a:r>
            <a:r>
              <a:rPr lang="en-US" altLang="zh-CN" sz="2800"/>
              <a:t>――</a:t>
            </a:r>
            <a:r>
              <a:rPr lang="zh-CN" altLang="en-US" sz="2800" dirty="0"/>
              <a:t>图像。</a:t>
            </a:r>
            <a:endParaRPr lang="en-US" altLang="zh-CN" sz="2800"/>
          </a:p>
          <a:p>
            <a:pPr marL="1139825" lvl="1" indent="-682625">
              <a:lnSpc>
                <a:spcPct val="125000"/>
              </a:lnSpc>
            </a:pPr>
            <a:r>
              <a:rPr lang="zh-CN" altLang="en-US" sz="2000" dirty="0"/>
              <a:t>扫描仪</a:t>
            </a:r>
          </a:p>
          <a:p>
            <a:pPr marL="1139825" lvl="1" indent="-682625">
              <a:lnSpc>
                <a:spcPct val="125000"/>
              </a:lnSpc>
            </a:pPr>
            <a:r>
              <a:rPr lang="zh-CN" altLang="en-US" sz="2000" dirty="0"/>
              <a:t>摄像机 </a:t>
            </a:r>
            <a:endParaRPr lang="zh-CN" altLang="en-US" sz="200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文本占位符 267266"/>
          <p:cNvSpPr>
            <a:spLocks noGrp="1" noRot="1"/>
          </p:cNvSpPr>
          <p:nvPr>
            <p:ph type="body" idx="1"/>
          </p:nvPr>
        </p:nvSpPr>
        <p:spPr>
          <a:xfrm>
            <a:off x="304800" y="1484313"/>
            <a:ext cx="8540750" cy="4916170"/>
          </a:xfrm>
        </p:spPr>
        <p:txBody>
          <a:bodyPr wrap="square">
            <a:spAutoFit/>
          </a:bodyPr>
          <a:lstStyle/>
          <a:p>
            <a:r>
              <a:rPr lang="zh-CN" altLang="en-US" sz="2800" dirty="0"/>
              <a:t>向量型：作画机构随着图形输出形状而移动并成像</a:t>
            </a:r>
          </a:p>
          <a:p>
            <a:pPr lvl="1"/>
            <a:r>
              <a:rPr lang="zh-CN" altLang="en-US" sz="2400" dirty="0"/>
              <a:t>绘图机</a:t>
            </a:r>
          </a:p>
          <a:p>
            <a:pPr>
              <a:lnSpc>
                <a:spcPct val="110000"/>
              </a:lnSpc>
            </a:pPr>
            <a:r>
              <a:rPr lang="zh-CN" altLang="en-US" sz="2800" dirty="0"/>
              <a:t>光栅扫描型：作画机构按光栅矩阵扫描整张图面，并按输出内容对图面成像。</a:t>
            </a:r>
          </a:p>
          <a:p>
            <a:pPr lvl="1"/>
            <a:r>
              <a:rPr lang="zh-CN" altLang="en-US" sz="2400" dirty="0"/>
              <a:t>点阵式打印机</a:t>
            </a:r>
          </a:p>
          <a:p>
            <a:pPr lvl="1"/>
            <a:r>
              <a:rPr lang="zh-CN" altLang="en-US" sz="2400" dirty="0"/>
              <a:t>激光打印机</a:t>
            </a:r>
          </a:p>
          <a:p>
            <a:pPr lvl="1"/>
            <a:r>
              <a:rPr lang="zh-CN" altLang="en-US" sz="2400" dirty="0"/>
              <a:t>热敏印刷机</a:t>
            </a:r>
          </a:p>
          <a:p>
            <a:pPr lvl="1"/>
            <a:r>
              <a:rPr lang="zh-CN" altLang="en-US" sz="2400" dirty="0"/>
              <a:t>静电印刷机</a:t>
            </a:r>
          </a:p>
          <a:p>
            <a:pPr lvl="1"/>
            <a:r>
              <a:rPr lang="zh-CN" altLang="en-US" sz="2400" dirty="0"/>
              <a:t>喷墨印刷机</a:t>
            </a:r>
            <a:endParaRPr lang="zh-CN" altLang="en-US" sz="2400"/>
          </a:p>
        </p:txBody>
      </p:sp>
      <p:sp>
        <p:nvSpPr>
          <p:cNvPr id="267269" name="标题 267268"/>
          <p:cNvSpPr>
            <a:spLocks noGrp="1" noRot="1"/>
          </p:cNvSpPr>
          <p:nvPr>
            <p:ph type="title"/>
          </p:nvPr>
        </p:nvSpPr>
        <p:spPr>
          <a:xfrm>
            <a:off x="323850" y="442278"/>
            <a:ext cx="8540750" cy="829945"/>
          </a:xfrm>
        </p:spPr>
        <p:txBody>
          <a:bodyPr vert="horz" wrap="square" lIns="91440" tIns="45720" rIns="91440" bIns="45720" anchor="ctr" anchorCtr="0">
            <a:spAutoFit/>
          </a:bodyPr>
          <a:lstStyle/>
          <a:p>
            <a:r>
              <a:rPr lang="zh-CN" altLang="en-US" sz="4000" dirty="0"/>
              <a:t>图形输入输出设备</a:t>
            </a:r>
            <a:endParaRPr lang="zh-CN" altLang="en-US" sz="400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文本占位符 270337"/>
          <p:cNvSpPr>
            <a:spLocks noGrp="1" noRot="1"/>
          </p:cNvSpPr>
          <p:nvPr>
            <p:ph type="body" idx="1"/>
          </p:nvPr>
        </p:nvSpPr>
        <p:spPr>
          <a:xfrm>
            <a:off x="539433" y="1052513"/>
            <a:ext cx="7513637" cy="2832100"/>
          </a:xfrm>
        </p:spPr>
        <p:txBody>
          <a:bodyPr wrap="square">
            <a:spAutoFit/>
          </a:bodyPr>
          <a:lstStyle/>
          <a:p>
            <a:pPr>
              <a:buNone/>
            </a:pPr>
            <a:r>
              <a:rPr lang="zh-CN" altLang="en-US" sz="3600" dirty="0"/>
              <a:t>三、其他输入输出设备</a:t>
            </a:r>
            <a:endParaRPr lang="en-US" altLang="zh-CN" sz="3600"/>
          </a:p>
          <a:p>
            <a:pPr marL="965200" lvl="1" indent="-508000">
              <a:lnSpc>
                <a:spcPct val="130000"/>
              </a:lnSpc>
              <a:buFont typeface="Wingdings" panose="05000000000000000000" pitchFamily="2" charset="2"/>
              <a:buChar char="l"/>
            </a:pPr>
            <a:r>
              <a:rPr lang="zh-CN" altLang="en-US" sz="3200" dirty="0"/>
              <a:t>跟踪球和空间球</a:t>
            </a:r>
          </a:p>
          <a:p>
            <a:pPr marL="965200" lvl="1" indent="-508000">
              <a:lnSpc>
                <a:spcPct val="130000"/>
              </a:lnSpc>
              <a:buFont typeface="Wingdings" panose="05000000000000000000" pitchFamily="2" charset="2"/>
              <a:buChar char="l"/>
            </a:pPr>
            <a:r>
              <a:rPr lang="zh-CN" altLang="en-US" sz="3200" dirty="0"/>
              <a:t>操纵杆</a:t>
            </a:r>
          </a:p>
          <a:p>
            <a:pPr marL="965200" lvl="1" indent="-508000">
              <a:lnSpc>
                <a:spcPct val="130000"/>
              </a:lnSpc>
              <a:buFont typeface="Wingdings" panose="05000000000000000000" pitchFamily="2" charset="2"/>
              <a:buChar char="l"/>
            </a:pPr>
            <a:r>
              <a:rPr lang="zh-CN" altLang="en-US" sz="3200" dirty="0"/>
              <a:t>数据手套</a:t>
            </a:r>
            <a:endParaRPr lang="zh-CN" altLang="en-US" sz="320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5" name="图片 271364"/>
          <p:cNvPicPr>
            <a:picLocks noChangeAspect="1"/>
          </p:cNvPicPr>
          <p:nvPr/>
        </p:nvPicPr>
        <p:blipFill>
          <a:blip r:embed="rId3"/>
          <a:stretch>
            <a:fillRect/>
          </a:stretch>
        </p:blipFill>
        <p:spPr>
          <a:xfrm>
            <a:off x="323850" y="2205038"/>
            <a:ext cx="8286750" cy="3194050"/>
          </a:xfrm>
          <a:prstGeom prst="rect">
            <a:avLst/>
          </a:prstGeom>
          <a:noFill/>
          <a:ln w="9525">
            <a:noFill/>
          </a:ln>
        </p:spPr>
      </p:pic>
      <p:sp>
        <p:nvSpPr>
          <p:cNvPr id="351234" name="矩形 351233"/>
          <p:cNvSpPr/>
          <p:nvPr/>
        </p:nvSpPr>
        <p:spPr>
          <a:xfrm>
            <a:off x="827405" y="621030"/>
            <a:ext cx="6500495" cy="770255"/>
          </a:xfrm>
          <a:prstGeom prst="rect">
            <a:avLst/>
          </a:prstGeom>
          <a:noFill/>
          <a:ln w="9525">
            <a:noFill/>
          </a:ln>
        </p:spPr>
        <p:txBody>
          <a:bodyPr anchor="b" anchorCtr="0"/>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四、计算机图形软件开发</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16386" name="Rectangle 2"/>
          <p:cNvSpPr>
            <a:spLocks noGrp="1" noRot="1"/>
          </p:cNvSpPr>
          <p:nvPr>
            <p:ph idx="4294967295"/>
          </p:nvPr>
        </p:nvSpPr>
        <p:spPr>
          <a:xfrm>
            <a:off x="323850" y="1700213"/>
            <a:ext cx="8540750" cy="422719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marL="363855" lvl="0" indent="-363855" algn="l" defTabSz="914400">
              <a:lnSpc>
                <a:spcPct val="100000"/>
              </a:lnSpc>
              <a:buNone/>
            </a:pPr>
            <a:r>
              <a:rPr lang="zh-CN" altLang="en-US" sz="28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计算机图形标准</a:t>
            </a:r>
          </a:p>
          <a:p>
            <a:pPr marL="363855" lvl="0" indent="-363855" algn="l" defTabSz="914400">
              <a:lnSpc>
                <a:spcPct val="100000"/>
              </a:lnSpc>
              <a:buNone/>
            </a:pPr>
            <a:r>
              <a:rPr lang="zh-CN" altLang="en-US" sz="28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由于计算机图形和软件技术的发展，对图形系统之间的数据交换和接口提出了越来越高的要求，图形软件系统功能的标准化问题被提了出来。</a:t>
            </a:r>
          </a:p>
          <a:p>
            <a:pPr marL="363855" lvl="0" indent="-363855" algn="l" defTabSz="914400">
              <a:lnSpc>
                <a:spcPct val="100000"/>
              </a:lnSpc>
              <a:buNone/>
            </a:pPr>
            <a:r>
              <a:rPr lang="zh-CN" altLang="en-US" sz="28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1974年，美国国家标准化局（ANSI）在ACM SIGGRAPH的一个与“与机器无关的图形技术”的工作会议上，提出了制定有关标准的基本规则。</a:t>
            </a:r>
          </a:p>
          <a:p>
            <a:pPr marL="363855" lvl="0" indent="-363855" algn="l" defTabSz="914400">
              <a:lnSpc>
                <a:spcPct val="100000"/>
              </a:lnSpc>
              <a:buNone/>
            </a:pPr>
            <a:r>
              <a:rPr lang="zh-CN" altLang="en-US" sz="28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此后ACM专门成立了一个图形标准化委员会，开始制定有关标准。</a:t>
            </a:r>
          </a:p>
        </p:txBody>
      </p:sp>
      <p:sp>
        <p:nvSpPr>
          <p:cNvPr id="16387" name="Rectangle 3"/>
          <p:cNvSpPr>
            <a:spLocks noGrp="1" noRot="1"/>
          </p:cNvSpPr>
          <p:nvPr>
            <p:ph type="title" idx="4294967295"/>
          </p:nvPr>
        </p:nvSpPr>
        <p:spPr>
          <a:xfrm>
            <a:off x="395288" y="549910"/>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四、</a:t>
            </a:r>
            <a:r>
              <a:rPr lang="zh-CN" altLang="en-US" dirty="0">
                <a:solidFill>
                  <a:schemeClr val="accent1">
                    <a:lumMod val="75000"/>
                  </a:schemeClr>
                </a:solidFill>
                <a:latin typeface="SimHei" panose="02010600030101010101" pitchFamily="2" charset="-122"/>
                <a:ea typeface="SimHei" panose="02010600030101010101" pitchFamily="2" charset="-122"/>
                <a:sym typeface="+mn-ea"/>
              </a:rPr>
              <a:t>计算机图形软件开发</a:t>
            </a:r>
            <a:endParaRPr lang="zh-CN" altLang="en-US" spc="0" dirty="0">
              <a:solidFill>
                <a:schemeClr val="accent1">
                  <a:lumMod val="75000"/>
                </a:schemeClr>
              </a:solidFill>
              <a:latin typeface="SimHei" panose="02010600030101010101" pitchFamily="2" charset="-122"/>
              <a:ea typeface="SimHei" panose="02010600030101010101" pitchFamily="2" charset="-122"/>
              <a:sym typeface="+mn-ea"/>
            </a:endParaRPr>
          </a:p>
        </p:txBody>
      </p:sp>
    </p:spTree>
    <p:custDataLst>
      <p:tags r:id="rId1"/>
    </p:custData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17410" name="Rectangle 2"/>
          <p:cNvSpPr>
            <a:spLocks noGrp="1" noRot="1"/>
          </p:cNvSpPr>
          <p:nvPr>
            <p:ph idx="4294967295"/>
          </p:nvPr>
        </p:nvSpPr>
        <p:spPr>
          <a:xfrm>
            <a:off x="468313" y="1412875"/>
            <a:ext cx="8496300" cy="4669790"/>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buNone/>
            </a:pPr>
            <a:r>
              <a:rPr lang="zh-CN" altLang="en-US" sz="24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原则：与计算机硬件无关，实现程序的可移植性。</a:t>
            </a:r>
          </a:p>
          <a:p>
            <a:pPr lvl="0" algn="l" defTabSz="914400">
              <a:lnSpc>
                <a:spcPct val="100000"/>
              </a:lnSpc>
              <a:buNone/>
            </a:pPr>
            <a:r>
              <a:rPr lang="zh-CN" altLang="en-US" sz="24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核心图形系统CGS(Core Graphics System) 1977年美国计算机协会公布</a:t>
            </a:r>
          </a:p>
          <a:p>
            <a:pPr lvl="0" algn="l" defTabSz="914400">
              <a:lnSpc>
                <a:spcPct val="100000"/>
              </a:lnSpc>
              <a:buNone/>
            </a:pPr>
            <a:r>
              <a:rPr lang="zh-CN" altLang="en-US" sz="24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计算机图形接口CGI(Computer Graphics Interface),ISO</a:t>
            </a:r>
          </a:p>
          <a:p>
            <a:pPr lvl="0" algn="l" defTabSz="914400">
              <a:lnSpc>
                <a:spcPct val="100000"/>
              </a:lnSpc>
              <a:buNone/>
            </a:pPr>
            <a:r>
              <a:rPr lang="zh-CN" altLang="en-US" sz="24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计算机图形元标准CGM(Computer Graphics Metafile);</a:t>
            </a:r>
          </a:p>
          <a:p>
            <a:pPr lvl="0" algn="l" defTabSz="914400">
              <a:lnSpc>
                <a:spcPct val="100000"/>
              </a:lnSpc>
              <a:buNone/>
            </a:pPr>
            <a:r>
              <a:rPr lang="zh-CN" altLang="en-US" sz="24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计算机图形核心系统GKS(Graphics Kernel System);</a:t>
            </a:r>
          </a:p>
          <a:p>
            <a:pPr lvl="0" algn="l" defTabSz="914400">
              <a:lnSpc>
                <a:spcPct val="100000"/>
              </a:lnSpc>
              <a:buNone/>
            </a:pPr>
            <a:r>
              <a:rPr lang="zh-CN" altLang="en-US" sz="24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程序员层次交互式图形系统PHIGS(Programmer’s Herarchical Interactive   Graphics System);</a:t>
            </a:r>
          </a:p>
          <a:p>
            <a:pPr lvl="0" algn="l" defTabSz="914400">
              <a:lnSpc>
                <a:spcPct val="100000"/>
              </a:lnSpc>
              <a:buNone/>
            </a:pPr>
            <a:r>
              <a:rPr lang="zh-CN" altLang="en-US" sz="24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初始图形交换规范IGES(Initial Graphics Exchange Specification),1983年，美国国家标准局；</a:t>
            </a:r>
          </a:p>
          <a:p>
            <a:pPr lvl="0" algn="l" defTabSz="914400">
              <a:lnSpc>
                <a:spcPct val="100000"/>
              </a:lnSpc>
              <a:buNone/>
            </a:pPr>
            <a:r>
              <a:rPr lang="zh-CN" altLang="en-US" sz="24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1992年，美国SGI(Silicon Graphics, Inc.)推出了OpenGL</a:t>
            </a:r>
          </a:p>
        </p:txBody>
      </p:sp>
      <p:sp>
        <p:nvSpPr>
          <p:cNvPr id="17411" name="Rectangle 3"/>
          <p:cNvSpPr>
            <a:spLocks noGrp="1" noRot="1"/>
          </p:cNvSpPr>
          <p:nvPr>
            <p:ph type="title" idx="4294967295"/>
          </p:nvPr>
        </p:nvSpPr>
        <p:spPr>
          <a:xfrm>
            <a:off x="250825" y="405448"/>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四、</a:t>
            </a:r>
            <a:r>
              <a:rPr lang="zh-CN" altLang="en-US" dirty="0">
                <a:solidFill>
                  <a:schemeClr val="accent1">
                    <a:lumMod val="75000"/>
                  </a:schemeClr>
                </a:solidFill>
                <a:latin typeface="SimHei" panose="02010600030101010101" pitchFamily="2" charset="-122"/>
                <a:ea typeface="SimHei" panose="02010600030101010101" pitchFamily="2" charset="-122"/>
                <a:sym typeface="+mn-ea"/>
              </a:rPr>
              <a:t>计算机图形软件开发</a:t>
            </a:r>
            <a:endParaRPr lang="zh-CN" altLang="en-US" spc="0" dirty="0">
              <a:solidFill>
                <a:schemeClr val="accent1">
                  <a:lumMod val="75000"/>
                </a:schemeClr>
              </a:solidFill>
              <a:latin typeface="SimHei" panose="02010600030101010101" pitchFamily="2" charset="-122"/>
              <a:ea typeface="SimHei" panose="02010600030101010101" pitchFamily="2" charset="-122"/>
              <a:sym typeface="+mn-ea"/>
            </a:endParaRPr>
          </a:p>
        </p:txBody>
      </p:sp>
    </p:spTree>
    <p:custDataLst>
      <p:tags r:id="rId1"/>
    </p:custData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Rot="1"/>
          </p:cNvSpPr>
          <p:nvPr/>
        </p:nvSpPr>
        <p:spPr>
          <a:xfrm>
            <a:off x="250825" y="405448"/>
            <a:ext cx="8540750" cy="903605"/>
          </a:xfrm>
          <a:prstGeom prst="rect">
            <a:avLst/>
          </a:prstGeo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四、</a:t>
            </a:r>
            <a:r>
              <a:rPr lang="zh-CN" altLang="en-US" dirty="0">
                <a:solidFill>
                  <a:schemeClr val="accent1">
                    <a:lumMod val="75000"/>
                  </a:schemeClr>
                </a:solidFill>
                <a:latin typeface="SimHei" panose="02010600030101010101" pitchFamily="2" charset="-122"/>
                <a:ea typeface="SimHei" panose="02010600030101010101" pitchFamily="2" charset="-122"/>
                <a:sym typeface="+mn-ea"/>
              </a:rPr>
              <a:t>计算机图形软件开发</a:t>
            </a:r>
            <a:endParaRPr lang="zh-CN" altLang="en-US" spc="0" dirty="0">
              <a:solidFill>
                <a:schemeClr val="accent1">
                  <a:lumMod val="75000"/>
                </a:schemeClr>
              </a:solidFill>
              <a:latin typeface="SimHei" panose="02010600030101010101" pitchFamily="2" charset="-122"/>
              <a:ea typeface="SimHei" panose="02010600030101010101" pitchFamily="2" charset="-122"/>
              <a:sym typeface="+mn-ea"/>
            </a:endParaRPr>
          </a:p>
        </p:txBody>
      </p:sp>
      <p:sp>
        <p:nvSpPr>
          <p:cNvPr id="103" name="文本框 102"/>
          <p:cNvSpPr txBox="1"/>
          <p:nvPr/>
        </p:nvSpPr>
        <p:spPr>
          <a:xfrm>
            <a:off x="899160" y="1989137"/>
            <a:ext cx="5080000" cy="953135"/>
          </a:xfrm>
          <a:prstGeom prst="rect">
            <a:avLst/>
          </a:prstGeom>
          <a:noFill/>
          <a:ln w="9525">
            <a:noFill/>
          </a:ln>
        </p:spPr>
        <p:txBody>
          <a:bodyPr>
            <a:spAutoFit/>
          </a:bodyPr>
          <a:lstStyle/>
          <a:p>
            <a:pPr marL="457200" indent="-457200">
              <a:buFont typeface="Arial" panose="020B0604020202020204" pitchFamily="34" charset="0"/>
              <a:buChar char="•"/>
            </a:pPr>
            <a:r>
              <a:rPr lang="zh-CN" altLang="en-US" sz="2800" b="1" dirty="0">
                <a:solidFill>
                  <a:srgbClr val="000000"/>
                </a:solidFill>
                <a:latin typeface="SimHei" panose="02010600030101010101" pitchFamily="2" charset="-122"/>
                <a:ea typeface="SimHei" panose="02010600030101010101" pitchFamily="2" charset="-122"/>
                <a:cs typeface="SimHei" panose="02010600030101010101" pitchFamily="2" charset="-122"/>
              </a:rPr>
              <a:t>OpenGL</a:t>
            </a:r>
          </a:p>
          <a:p>
            <a:pPr marL="457200" indent="-457200">
              <a:buFont typeface="Arial" panose="020B0604020202020204" pitchFamily="34" charset="0"/>
              <a:buChar char="•"/>
            </a:pPr>
            <a:r>
              <a:rPr lang="zh-CN" altLang="en-US" sz="2800" b="1" dirty="0">
                <a:solidFill>
                  <a:srgbClr val="000000"/>
                </a:solidFill>
                <a:latin typeface="SimHei" panose="02010600030101010101" pitchFamily="2" charset="-122"/>
                <a:ea typeface="SimHei" panose="02010600030101010101" pitchFamily="2" charset="-122"/>
                <a:cs typeface="SimHei" panose="02010600030101010101" pitchFamily="2" charset="-122"/>
              </a:rPr>
              <a:t>Direct3D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Rot="1"/>
          </p:cNvSpPr>
          <p:nvPr/>
        </p:nvSpPr>
        <p:spPr>
          <a:xfrm>
            <a:off x="250825" y="405448"/>
            <a:ext cx="8540750" cy="903605"/>
          </a:xfrm>
          <a:prstGeom prst="rect">
            <a:avLst/>
          </a:prstGeo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四、</a:t>
            </a:r>
            <a:r>
              <a:rPr lang="zh-CN" altLang="en-US" dirty="0">
                <a:solidFill>
                  <a:schemeClr val="accent1">
                    <a:lumMod val="75000"/>
                  </a:schemeClr>
                </a:solidFill>
                <a:latin typeface="SimHei" panose="02010600030101010101" pitchFamily="2" charset="-122"/>
                <a:ea typeface="SimHei" panose="02010600030101010101" pitchFamily="2" charset="-122"/>
                <a:sym typeface="+mn-ea"/>
              </a:rPr>
              <a:t>计算机图形软件开发</a:t>
            </a:r>
            <a:endParaRPr lang="zh-CN" altLang="en-US" spc="0" dirty="0">
              <a:solidFill>
                <a:schemeClr val="accent1">
                  <a:lumMod val="75000"/>
                </a:schemeClr>
              </a:solidFill>
              <a:latin typeface="SimHei" panose="02010600030101010101" pitchFamily="2" charset="-122"/>
              <a:ea typeface="SimHei" panose="02010600030101010101" pitchFamily="2" charset="-122"/>
              <a:sym typeface="+mn-ea"/>
            </a:endParaRPr>
          </a:p>
        </p:txBody>
      </p:sp>
      <p:sp>
        <p:nvSpPr>
          <p:cNvPr id="103" name="文本框 102"/>
          <p:cNvSpPr txBox="1"/>
          <p:nvPr/>
        </p:nvSpPr>
        <p:spPr>
          <a:xfrm>
            <a:off x="899160" y="1988820"/>
            <a:ext cx="6356350" cy="2738120"/>
          </a:xfrm>
          <a:prstGeom prst="rect">
            <a:avLst/>
          </a:prstGeom>
          <a:noFill/>
          <a:ln w="9525">
            <a:noFill/>
          </a:ln>
        </p:spPr>
        <p:txBody>
          <a:bodyPr wrap="square">
            <a:spAutoFit/>
          </a:bodyPr>
          <a:lstStyle/>
          <a:p>
            <a:pPr marL="457200" indent="-457200">
              <a:buFont typeface="Arial" panose="020B0604020202020204" pitchFamily="34" charset="0"/>
              <a:buChar char="•"/>
            </a:pPr>
            <a:r>
              <a:rPr lang="en-US" altLang="zh-CN" sz="2800" b="1" dirty="0">
                <a:solidFill>
                  <a:srgbClr val="000000"/>
                </a:solidFill>
                <a:latin typeface="SimHei" panose="02010600030101010101" pitchFamily="2" charset="-122"/>
                <a:ea typeface="SimHei" panose="02010600030101010101" pitchFamily="2" charset="-122"/>
                <a:cs typeface="SimHei" panose="02010600030101010101" pitchFamily="2" charset="-122"/>
              </a:rPr>
              <a:t>WebGL</a:t>
            </a:r>
          </a:p>
          <a:p>
            <a:pPr marL="914400" lvl="1" indent="-457200">
              <a:buFont typeface="Arial" panose="020B0604020202020204" pitchFamily="34" charset="0"/>
              <a:buChar char="•"/>
            </a:pPr>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基于OpenGL ES的一个JavaScript绑定</a:t>
            </a:r>
          </a:p>
          <a:p>
            <a:pPr marL="914400" lvl="1" indent="-457200">
              <a:buFont typeface="Arial" panose="020B0604020202020204" pitchFamily="34" charset="0"/>
              <a:buChar char="•"/>
            </a:pPr>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可以为HTML5 Canvas提供硬件3D加速渲染</a:t>
            </a:r>
          </a:p>
          <a:p>
            <a:pPr marL="914400" lvl="1" indent="-457200">
              <a:buFont typeface="Arial" panose="020B0604020202020204" pitchFamily="34" charset="0"/>
              <a:buChar char="•"/>
            </a:pPr>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基于WebGL周边也衍生了众多的第三方库，如Three.js，以及用于开发游戏的Egert.js等</a:t>
            </a:r>
          </a:p>
        </p:txBody>
      </p:sp>
      <p:pic>
        <p:nvPicPr>
          <p:cNvPr id="2" name="图片 3"/>
          <p:cNvPicPr>
            <a:picLocks noChangeAspect="1"/>
          </p:cNvPicPr>
          <p:nvPr/>
        </p:nvPicPr>
        <p:blipFill>
          <a:blip r:embed="rId2"/>
          <a:stretch>
            <a:fillRect/>
          </a:stretch>
        </p:blipFill>
        <p:spPr>
          <a:xfrm>
            <a:off x="5435600" y="4653280"/>
            <a:ext cx="3448050" cy="19316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Rot="1"/>
          </p:cNvSpPr>
          <p:nvPr/>
        </p:nvSpPr>
        <p:spPr>
          <a:xfrm>
            <a:off x="250825" y="405448"/>
            <a:ext cx="8540750" cy="903605"/>
          </a:xfrm>
          <a:prstGeom prst="rect">
            <a:avLst/>
          </a:prstGeo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四、</a:t>
            </a:r>
            <a:r>
              <a:rPr lang="zh-CN" altLang="en-US" dirty="0">
                <a:solidFill>
                  <a:schemeClr val="accent1">
                    <a:lumMod val="75000"/>
                  </a:schemeClr>
                </a:solidFill>
                <a:latin typeface="SimHei" panose="02010600030101010101" pitchFamily="2" charset="-122"/>
                <a:ea typeface="SimHei" panose="02010600030101010101" pitchFamily="2" charset="-122"/>
                <a:sym typeface="+mn-ea"/>
              </a:rPr>
              <a:t>计算机图形软件开发</a:t>
            </a:r>
            <a:endParaRPr lang="zh-CN" altLang="en-US" spc="0" dirty="0">
              <a:solidFill>
                <a:schemeClr val="accent1">
                  <a:lumMod val="75000"/>
                </a:schemeClr>
              </a:solidFill>
              <a:latin typeface="SimHei" panose="02010600030101010101" pitchFamily="2" charset="-122"/>
              <a:ea typeface="SimHei" panose="02010600030101010101" pitchFamily="2" charset="-122"/>
              <a:sym typeface="+mn-ea"/>
            </a:endParaRPr>
          </a:p>
        </p:txBody>
      </p:sp>
      <p:sp>
        <p:nvSpPr>
          <p:cNvPr id="103" name="文本框 102"/>
          <p:cNvSpPr txBox="1"/>
          <p:nvPr/>
        </p:nvSpPr>
        <p:spPr>
          <a:xfrm>
            <a:off x="483870" y="1628775"/>
            <a:ext cx="8075295" cy="4584700"/>
          </a:xfrm>
          <a:prstGeom prst="rect">
            <a:avLst/>
          </a:prstGeom>
          <a:noFill/>
          <a:ln w="9525">
            <a:noFill/>
          </a:ln>
        </p:spPr>
        <p:txBody>
          <a:bodyPr wrap="square">
            <a:spAutoFit/>
          </a:bodyPr>
          <a:lstStyle/>
          <a:p>
            <a:pPr marL="457200" indent="-457200">
              <a:buFont typeface="Arial" panose="020B0604020202020204" pitchFamily="34" charset="0"/>
              <a:buChar char="•"/>
            </a:pPr>
            <a:r>
              <a:rPr lang="en-US" altLang="zh-CN" sz="2800" b="1" dirty="0">
                <a:solidFill>
                  <a:srgbClr val="000000"/>
                </a:solidFill>
                <a:latin typeface="SimHei" panose="02010600030101010101" pitchFamily="2" charset="-122"/>
                <a:ea typeface="SimHei" panose="02010600030101010101" pitchFamily="2" charset="-122"/>
                <a:cs typeface="SimHei" panose="02010600030101010101" pitchFamily="2" charset="-122"/>
              </a:rPr>
              <a:t>WebGL编程流程</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(1)创建html文件。html文件中包含一个canvas元素的静态定义，在该定义中确定WebGL绘图区间，所有三维图形信息最终都映射绘制到此canvas二维平面空间；</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(2)创建javascript文件，通过文档对象获取该canvas元素的句柄，然后在该句柄上创建绘制对象。然后就可以调用WebGL函数进行三维绘图操作；</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(3)定义shader（着色器），shader程序是专用于WebGL内部渲染引擎的程序片段，有其独立的编程语法体系，采用类C语言语法，以字符串的形式进行定义，然后通过WebGL函数进行编译、链接和启用。</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Rot="1"/>
          </p:cNvSpPr>
          <p:nvPr/>
        </p:nvSpPr>
        <p:spPr>
          <a:xfrm>
            <a:off x="250825" y="405448"/>
            <a:ext cx="8540750" cy="903605"/>
          </a:xfrm>
          <a:prstGeom prst="rect">
            <a:avLst/>
          </a:prstGeo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四、</a:t>
            </a:r>
            <a:r>
              <a:rPr lang="zh-CN" altLang="en-US" dirty="0">
                <a:solidFill>
                  <a:schemeClr val="accent1">
                    <a:lumMod val="75000"/>
                  </a:schemeClr>
                </a:solidFill>
                <a:latin typeface="SimHei" panose="02010600030101010101" pitchFamily="2" charset="-122"/>
                <a:ea typeface="SimHei" panose="02010600030101010101" pitchFamily="2" charset="-122"/>
                <a:sym typeface="+mn-ea"/>
              </a:rPr>
              <a:t>计算机图形软件开发</a:t>
            </a:r>
            <a:endParaRPr lang="zh-CN" altLang="en-US" spc="0" dirty="0">
              <a:solidFill>
                <a:schemeClr val="accent1">
                  <a:lumMod val="75000"/>
                </a:schemeClr>
              </a:solidFill>
              <a:latin typeface="SimHei" panose="02010600030101010101" pitchFamily="2" charset="-122"/>
              <a:ea typeface="SimHei" panose="02010600030101010101" pitchFamily="2" charset="-122"/>
              <a:sym typeface="+mn-ea"/>
            </a:endParaRPr>
          </a:p>
        </p:txBody>
      </p:sp>
      <p:sp>
        <p:nvSpPr>
          <p:cNvPr id="103" name="文本框 102"/>
          <p:cNvSpPr txBox="1"/>
          <p:nvPr/>
        </p:nvSpPr>
        <p:spPr>
          <a:xfrm>
            <a:off x="483870" y="1628775"/>
            <a:ext cx="8075295" cy="4584700"/>
          </a:xfrm>
          <a:prstGeom prst="rect">
            <a:avLst/>
          </a:prstGeom>
          <a:noFill/>
          <a:ln w="9525">
            <a:noFill/>
          </a:ln>
        </p:spPr>
        <p:txBody>
          <a:bodyPr wrap="square">
            <a:spAutoFit/>
          </a:bodyPr>
          <a:lstStyle/>
          <a:p>
            <a:pPr marL="457200" indent="-457200">
              <a:buFont typeface="Arial" panose="020B0604020202020204" pitchFamily="34" charset="0"/>
              <a:buChar char="•"/>
            </a:pPr>
            <a:r>
              <a:rPr lang="en-US" altLang="zh-CN" sz="2800" b="1" dirty="0">
                <a:solidFill>
                  <a:srgbClr val="000000"/>
                </a:solidFill>
                <a:latin typeface="SimHei" panose="02010600030101010101" pitchFamily="2" charset="-122"/>
                <a:ea typeface="SimHei" panose="02010600030101010101" pitchFamily="2" charset="-122"/>
                <a:cs typeface="SimHei" panose="02010600030101010101" pitchFamily="2" charset="-122"/>
              </a:rPr>
              <a:t>JavaScript程序与着色器程序协同工作</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•首先需要以字符串源代码的方式在JavaScript中定义着色器；</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•JavaScript将字符串源代码形式的shader编译、链接、绑定等，最后成可执行的着色器对象，存在于WebGL系统内部待用；</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•JavaScript给shader准备好需要的数据，数据传递有两种方式，一种是传递单一值的方式，另外一种是通过缓冲区机制批量传递多个值的方式；</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•JavaScript启动绘图操作，在WebGL系统内部，shader程序会被自动调用，shader程序会按照JavaScript所指定的方式来读取数据进行处理运算；</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330754" name="Rectangle 2"/>
          <p:cNvSpPr>
            <a:spLocks noGrp="1" noRot="1" noChangeArrowheads="1"/>
          </p:cNvSpPr>
          <p:nvPr>
            <p:ph type="title" idx="4294967295"/>
          </p:nvPr>
        </p:nvSpPr>
        <p:spPr>
          <a:xfrm>
            <a:off x="301625" y="909638"/>
            <a:ext cx="8540750" cy="755650"/>
          </a:xfrm>
          <a:noFill/>
          <a:ln w="9525">
            <a:noFill/>
          </a:ln>
        </p:spPr>
        <p:txBody>
          <a:bodyPr vert="horz" wrap="square" lIns="91440" tIns="45720" rIns="91440" bIns="45720" numCol="1" rtlCol="0" anchor="ctr" anchorCtr="0" compatLnSpc="1">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defRPr/>
            </a:pPr>
            <a:r>
              <a:rPr lang="zh-CN" altLang="en-US" sz="3600" spc="0" noProof="0">
                <a:ln>
                  <a:noFill/>
                </a:ln>
                <a:solidFill>
                  <a:schemeClr val="accent1">
                    <a:lumMod val="75000"/>
                  </a:schemeClr>
                </a:solidFill>
                <a:effectLst>
                  <a:outerShdw blurRad="38100" dist="38100" dir="2700000" algn="tl">
                    <a:srgbClr val="C0C0C0"/>
                  </a:outerShdw>
                </a:effectLst>
                <a:uLnTx/>
                <a:latin typeface="SimHei" panose="02010600030101010101" pitchFamily="2" charset="-122"/>
                <a:ea typeface="SimHei" panose="02010600030101010101" pitchFamily="2" charset="-122"/>
                <a:sym typeface="+mn-ea"/>
              </a:rPr>
              <a:t>一、计算机图形学的定义</a:t>
            </a:r>
          </a:p>
        </p:txBody>
      </p:sp>
      <p:sp>
        <p:nvSpPr>
          <p:cNvPr id="8195" name="Rectangle 3"/>
          <p:cNvSpPr>
            <a:spLocks noGrp="1" noRot="1"/>
          </p:cNvSpPr>
          <p:nvPr>
            <p:ph idx="4294967295"/>
            <p:custDataLst>
              <p:tags r:id="rId2"/>
            </p:custDataLst>
          </p:nvPr>
        </p:nvSpPr>
        <p:spPr>
          <a:xfrm>
            <a:off x="323850" y="1989138"/>
            <a:ext cx="8458200" cy="319087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1" algn="l" defTabSz="914400">
              <a:lnSpc>
                <a:spcPct val="140000"/>
              </a:lnSpc>
              <a:buChar char="l"/>
            </a:pPr>
            <a:r>
              <a:rPr lang="zh-CN" altLang="en-US" spc="0" dirty="0">
                <a:solidFill>
                  <a:schemeClr val="dk1"/>
                </a:solidFill>
                <a:latin typeface="SimHei" panose="02010600030101010101" pitchFamily="2" charset="-122"/>
                <a:ea typeface="SimHei" panose="02010600030101010101" pitchFamily="2" charset="-122"/>
                <a:sym typeface="+mn-ea"/>
              </a:rPr>
              <a:t>是研究利用计算机来处理图形的原理、方法和技术的学科。</a:t>
            </a:r>
          </a:p>
          <a:p>
            <a:pPr lvl="1" algn="l" defTabSz="914400">
              <a:lnSpc>
                <a:spcPct val="140000"/>
              </a:lnSpc>
              <a:buChar char="l"/>
            </a:pPr>
            <a:r>
              <a:rPr lang="zh-CN" altLang="en-US" spc="0" dirty="0">
                <a:solidFill>
                  <a:schemeClr val="dk1"/>
                </a:solidFill>
                <a:latin typeface="SimHei" panose="02010600030101010101" pitchFamily="2" charset="-122"/>
                <a:ea typeface="SimHei" panose="02010600030101010101" pitchFamily="2" charset="-122"/>
                <a:sym typeface="+mn-ea"/>
              </a:rPr>
              <a:t>是使用计算机建立、存储、处理对象的模型，并根据模型产生对象图形输出的有关理论、方法与技术的学科。</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Rot="1"/>
          </p:cNvSpPr>
          <p:nvPr/>
        </p:nvSpPr>
        <p:spPr>
          <a:xfrm>
            <a:off x="250825" y="405448"/>
            <a:ext cx="8540750" cy="903605"/>
          </a:xfrm>
          <a:prstGeom prst="rect">
            <a:avLst/>
          </a:prstGeo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四、</a:t>
            </a:r>
            <a:r>
              <a:rPr lang="zh-CN" altLang="en-US" dirty="0">
                <a:solidFill>
                  <a:schemeClr val="accent1">
                    <a:lumMod val="75000"/>
                  </a:schemeClr>
                </a:solidFill>
                <a:latin typeface="SimHei" panose="02010600030101010101" pitchFamily="2" charset="-122"/>
                <a:ea typeface="SimHei" panose="02010600030101010101" pitchFamily="2" charset="-122"/>
                <a:sym typeface="+mn-ea"/>
              </a:rPr>
              <a:t>计算机图形软件开发</a:t>
            </a:r>
            <a:endParaRPr lang="zh-CN" altLang="en-US" spc="0" dirty="0">
              <a:solidFill>
                <a:schemeClr val="accent1">
                  <a:lumMod val="75000"/>
                </a:schemeClr>
              </a:solidFill>
              <a:latin typeface="SimHei" panose="02010600030101010101" pitchFamily="2" charset="-122"/>
              <a:ea typeface="SimHei" panose="02010600030101010101" pitchFamily="2" charset="-122"/>
              <a:sym typeface="+mn-ea"/>
            </a:endParaRPr>
          </a:p>
        </p:txBody>
      </p:sp>
      <p:sp>
        <p:nvSpPr>
          <p:cNvPr id="103" name="文本框 102"/>
          <p:cNvSpPr txBox="1"/>
          <p:nvPr/>
        </p:nvSpPr>
        <p:spPr>
          <a:xfrm>
            <a:off x="483870" y="1628775"/>
            <a:ext cx="8075295" cy="3846195"/>
          </a:xfrm>
          <a:prstGeom prst="rect">
            <a:avLst/>
          </a:prstGeom>
          <a:noFill/>
          <a:ln w="9525">
            <a:noFill/>
          </a:ln>
        </p:spPr>
        <p:txBody>
          <a:bodyPr wrap="square">
            <a:spAutoFit/>
          </a:bodyPr>
          <a:lstStyle/>
          <a:p>
            <a:pPr marL="457200" indent="-457200">
              <a:buFont typeface="Arial" panose="020B0604020202020204" pitchFamily="34" charset="0"/>
              <a:buChar char="•"/>
            </a:pPr>
            <a:r>
              <a:rPr lang="en-US" altLang="zh-CN" sz="2800" b="1" dirty="0">
                <a:solidFill>
                  <a:srgbClr val="000000"/>
                </a:solidFill>
                <a:latin typeface="SimHei" panose="02010600030101010101" pitchFamily="2" charset="-122"/>
                <a:ea typeface="SimHei" panose="02010600030101010101" pitchFamily="2" charset="-122"/>
                <a:cs typeface="SimHei" panose="02010600030101010101" pitchFamily="2" charset="-122"/>
              </a:rPr>
              <a:t>shader</a:t>
            </a:r>
            <a:r>
              <a:rPr lang="zh-CN" altLang="en-US" sz="2800" b="1" dirty="0">
                <a:solidFill>
                  <a:srgbClr val="000000"/>
                </a:solidFill>
                <a:latin typeface="SimHei" panose="02010600030101010101" pitchFamily="2" charset="-122"/>
                <a:ea typeface="SimHei" panose="02010600030101010101" pitchFamily="2" charset="-122"/>
                <a:cs typeface="SimHei" panose="02010600030101010101" pitchFamily="2" charset="-122"/>
              </a:rPr>
              <a:t>语言编写</a:t>
            </a:r>
            <a:endParaRPr lang="en-US" altLang="zh-CN" sz="2800" b="1" dirty="0">
              <a:solidFill>
                <a:srgbClr val="000000"/>
              </a:solidFill>
              <a:latin typeface="SimHei" panose="02010600030101010101" pitchFamily="2" charset="-122"/>
              <a:ea typeface="SimHei" panose="02010600030101010101" pitchFamily="2" charset="-122"/>
              <a:cs typeface="SimHei" panose="02010600030101010101" pitchFamily="2" charset="-122"/>
            </a:endParaRP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WebGL中着色器语言采用GLSL</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•顶点着色器（Vertex shader）：顶点着色器是用来描述顶点特性（如位置、颜色等）的程序。顶点(Vertex)是指二维或三维空间的一个点，比如二维或三维空间线与线之间的交叉点或者端点。 </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•片元着色器（Fragment shader）：进行逐片元处理过程（如光照等）的程序。片元(fragment)是图形绘制管线的一个术语，可以将其理解成光栅化后所处理的绘制单元。</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Rot="1"/>
          </p:cNvSpPr>
          <p:nvPr/>
        </p:nvSpPr>
        <p:spPr>
          <a:xfrm>
            <a:off x="250825" y="405448"/>
            <a:ext cx="8540750" cy="903605"/>
          </a:xfrm>
          <a:prstGeom prst="rect">
            <a:avLst/>
          </a:prstGeo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四、</a:t>
            </a:r>
            <a:r>
              <a:rPr lang="zh-CN" altLang="en-US" dirty="0">
                <a:solidFill>
                  <a:schemeClr val="accent1">
                    <a:lumMod val="75000"/>
                  </a:schemeClr>
                </a:solidFill>
                <a:latin typeface="SimHei" panose="02010600030101010101" pitchFamily="2" charset="-122"/>
                <a:ea typeface="SimHei" panose="02010600030101010101" pitchFamily="2" charset="-122"/>
                <a:sym typeface="+mn-ea"/>
              </a:rPr>
              <a:t>计算机图形软件开发</a:t>
            </a:r>
            <a:endParaRPr lang="zh-CN" altLang="en-US" spc="0" dirty="0">
              <a:solidFill>
                <a:schemeClr val="accent1">
                  <a:lumMod val="75000"/>
                </a:schemeClr>
              </a:solidFill>
              <a:latin typeface="SimHei" panose="02010600030101010101" pitchFamily="2" charset="-122"/>
              <a:ea typeface="SimHei" panose="02010600030101010101" pitchFamily="2" charset="-122"/>
              <a:sym typeface="+mn-ea"/>
            </a:endParaRPr>
          </a:p>
        </p:txBody>
      </p:sp>
      <p:sp>
        <p:nvSpPr>
          <p:cNvPr id="103" name="文本框 102"/>
          <p:cNvSpPr txBox="1"/>
          <p:nvPr/>
        </p:nvSpPr>
        <p:spPr>
          <a:xfrm>
            <a:off x="483870" y="1628775"/>
            <a:ext cx="8075295" cy="3846195"/>
          </a:xfrm>
          <a:prstGeom prst="rect">
            <a:avLst/>
          </a:prstGeom>
          <a:noFill/>
          <a:ln w="9525">
            <a:noFill/>
          </a:ln>
        </p:spPr>
        <p:txBody>
          <a:bodyPr wrap="square">
            <a:spAutoFit/>
          </a:bodyPr>
          <a:lstStyle/>
          <a:p>
            <a:pPr marL="457200" indent="-457200">
              <a:buFont typeface="Arial" panose="020B0604020202020204" pitchFamily="34" charset="0"/>
              <a:buChar char="•"/>
            </a:pPr>
            <a:r>
              <a:rPr lang="en-US" altLang="zh-CN" sz="2800" b="1" dirty="0">
                <a:solidFill>
                  <a:srgbClr val="000000"/>
                </a:solidFill>
                <a:latin typeface="SimHei" panose="02010600030101010101" pitchFamily="2" charset="-122"/>
                <a:ea typeface="SimHei" panose="02010600030101010101" pitchFamily="2" charset="-122"/>
                <a:cs typeface="SimHei" panose="02010600030101010101" pitchFamily="2" charset="-122"/>
              </a:rPr>
              <a:t>shader</a:t>
            </a:r>
            <a:r>
              <a:rPr lang="zh-CN" altLang="en-US" sz="2800" b="1" dirty="0">
                <a:solidFill>
                  <a:srgbClr val="000000"/>
                </a:solidFill>
                <a:latin typeface="SimHei" panose="02010600030101010101" pitchFamily="2" charset="-122"/>
                <a:ea typeface="SimHei" panose="02010600030101010101" pitchFamily="2" charset="-122"/>
                <a:cs typeface="SimHei" panose="02010600030101010101" pitchFamily="2" charset="-122"/>
              </a:rPr>
              <a:t>语言编写</a:t>
            </a:r>
            <a:endParaRPr lang="en-US" altLang="zh-CN" sz="2800" b="1" dirty="0">
              <a:solidFill>
                <a:srgbClr val="000000"/>
              </a:solidFill>
              <a:latin typeface="SimHei" panose="02010600030101010101" pitchFamily="2" charset="-122"/>
              <a:ea typeface="SimHei" panose="02010600030101010101" pitchFamily="2" charset="-122"/>
              <a:cs typeface="SimHei" panose="02010600030101010101" pitchFamily="2" charset="-122"/>
            </a:endParaRP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WebGL中着色器语言采用GLSL</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•顶点着色器（Vertex shader）：顶点着色器是用来描述顶点特性（如位置、颜色等）的程序。顶点(Vertex)是指二维或三维空间的一个点，比如二维或三维空间线与线之间的交叉点或者端点。 </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•片元着色器（Fragment shader）：进行逐片元处理过程（如光照等）的程序。片元(fragment)是图形绘制管线的一个术语，可以将其理解成光栅化后所处理的绘制单元。</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Rot="1"/>
          </p:cNvSpPr>
          <p:nvPr/>
        </p:nvSpPr>
        <p:spPr>
          <a:xfrm>
            <a:off x="250825" y="405448"/>
            <a:ext cx="8540750" cy="903605"/>
          </a:xfrm>
          <a:prstGeom prst="rect">
            <a:avLst/>
          </a:prstGeo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四、</a:t>
            </a:r>
            <a:r>
              <a:rPr lang="zh-CN" altLang="en-US" dirty="0">
                <a:solidFill>
                  <a:schemeClr val="accent1">
                    <a:lumMod val="75000"/>
                  </a:schemeClr>
                </a:solidFill>
                <a:latin typeface="SimHei" panose="02010600030101010101" pitchFamily="2" charset="-122"/>
                <a:ea typeface="SimHei" panose="02010600030101010101" pitchFamily="2" charset="-122"/>
                <a:sym typeface="+mn-ea"/>
              </a:rPr>
              <a:t>计算机图形软件开发</a:t>
            </a:r>
            <a:endParaRPr lang="zh-CN" altLang="en-US" spc="0" dirty="0">
              <a:solidFill>
                <a:schemeClr val="accent1">
                  <a:lumMod val="75000"/>
                </a:schemeClr>
              </a:solidFill>
              <a:latin typeface="SimHei" panose="02010600030101010101" pitchFamily="2" charset="-122"/>
              <a:ea typeface="SimHei" panose="02010600030101010101" pitchFamily="2" charset="-122"/>
              <a:sym typeface="+mn-ea"/>
            </a:endParaRPr>
          </a:p>
        </p:txBody>
      </p:sp>
      <p:sp>
        <p:nvSpPr>
          <p:cNvPr id="103" name="文本框 102"/>
          <p:cNvSpPr txBox="1"/>
          <p:nvPr/>
        </p:nvSpPr>
        <p:spPr>
          <a:xfrm>
            <a:off x="483870" y="1628775"/>
            <a:ext cx="8075295" cy="1999615"/>
          </a:xfrm>
          <a:prstGeom prst="rect">
            <a:avLst/>
          </a:prstGeom>
          <a:noFill/>
          <a:ln w="9525">
            <a:noFill/>
          </a:ln>
        </p:spPr>
        <p:txBody>
          <a:bodyPr wrap="square">
            <a:spAutoFit/>
          </a:bodyPr>
          <a:lstStyle/>
          <a:p>
            <a:pPr marL="457200" indent="-457200">
              <a:buFont typeface="Arial" panose="020B0604020202020204" pitchFamily="34" charset="0"/>
              <a:buChar char="•"/>
            </a:pPr>
            <a:r>
              <a:rPr sz="2800" b="1" dirty="0">
                <a:solidFill>
                  <a:srgbClr val="000000"/>
                </a:solidFill>
                <a:latin typeface="SimHei" panose="02010600030101010101" pitchFamily="2" charset="-122"/>
                <a:ea typeface="SimHei" panose="02010600030101010101" pitchFamily="2" charset="-122"/>
                <a:cs typeface="SimHei" panose="02010600030101010101" pitchFamily="2" charset="-122"/>
              </a:rPr>
              <a:t>WebXR概述</a:t>
            </a:r>
          </a:p>
          <a:p>
            <a:pPr lvl="1"/>
            <a:r>
              <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rPr>
              <a:t>•虚拟现实（Virtual Reality，简称VR）</a:t>
            </a:r>
            <a:r>
              <a:rPr lang="zh-CN" altLang="en-US" sz="2400" dirty="0">
                <a:solidFill>
                  <a:srgbClr val="000000"/>
                </a:solidFill>
                <a:latin typeface="SimHei" panose="02010600030101010101" pitchFamily="2" charset="-122"/>
                <a:ea typeface="SimHei" panose="02010600030101010101" pitchFamily="2" charset="-122"/>
                <a:cs typeface="SimHei" panose="02010600030101010101" pitchFamily="2" charset="-122"/>
              </a:rPr>
              <a:t>、增强现实（Augmented Reality，简称 AR）、混合现实(Mix Reality，简称MR)</a:t>
            </a:r>
          </a:p>
          <a:p>
            <a:pPr lvl="1"/>
            <a:endParaRPr lang="en-US" altLang="zh-CN" sz="2400" dirty="0">
              <a:solidFill>
                <a:srgbClr val="000000"/>
              </a:solidFill>
              <a:latin typeface="SimHei" panose="02010600030101010101" pitchFamily="2" charset="-122"/>
              <a:ea typeface="SimHei" panose="02010600030101010101" pitchFamily="2" charset="-122"/>
              <a:cs typeface="SimHei" panose="02010600030101010101" pitchFamily="2" charset="-122"/>
            </a:endParaRPr>
          </a:p>
        </p:txBody>
      </p:sp>
      <p:pic>
        <p:nvPicPr>
          <p:cNvPr id="2" name="图片 1"/>
          <p:cNvPicPr>
            <a:picLocks noChangeAspect="1"/>
          </p:cNvPicPr>
          <p:nvPr/>
        </p:nvPicPr>
        <p:blipFill>
          <a:blip r:embed="rId2"/>
          <a:stretch>
            <a:fillRect/>
          </a:stretch>
        </p:blipFill>
        <p:spPr>
          <a:xfrm>
            <a:off x="899160" y="3501390"/>
            <a:ext cx="7021830" cy="292544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20482" name="Rectangle 3"/>
          <p:cNvSpPr>
            <a:spLocks noGrp="1" noRot="1"/>
          </p:cNvSpPr>
          <p:nvPr>
            <p:ph idx="4294967295"/>
            <p:custDataLst>
              <p:tags r:id="rId2"/>
            </p:custDataLst>
          </p:nvPr>
        </p:nvSpPr>
        <p:spPr>
          <a:xfrm>
            <a:off x="457200" y="2051050"/>
            <a:ext cx="7673975" cy="213423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sym typeface="+mn-ea"/>
              </a:rPr>
              <a:t>数字娱乐：</a:t>
            </a:r>
          </a:p>
          <a:p>
            <a:pPr lvl="1"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sym typeface="+mn-ea"/>
              </a:rPr>
              <a:t>影视</a:t>
            </a:r>
          </a:p>
          <a:p>
            <a:pPr lvl="1"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sym typeface="+mn-ea"/>
              </a:rPr>
              <a:t>动漫</a:t>
            </a:r>
          </a:p>
          <a:p>
            <a:pPr lvl="1"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sym typeface="+mn-ea"/>
              </a:rPr>
              <a:t>游戏</a:t>
            </a:r>
          </a:p>
        </p:txBody>
      </p:sp>
      <p:sp>
        <p:nvSpPr>
          <p:cNvPr id="20483" name="Text Box 4"/>
          <p:cNvSpPr txBox="1"/>
          <p:nvPr>
            <p:custDataLst>
              <p:tags r:id="rId3"/>
            </p:custDataLst>
          </p:nvPr>
        </p:nvSpPr>
        <p:spPr>
          <a:xfrm>
            <a:off x="725011" y="6289199"/>
            <a:ext cx="1872615" cy="275590"/>
          </a:xfrm>
          <a:prstGeom prst="rect">
            <a:avLst/>
          </a:prstGeom>
          <a:noFill/>
          <a:ln w="38100">
            <a:noFill/>
          </a:ln>
        </p:spPr>
        <p:txBody>
          <a:bodyPr wrap="none" anchor="ctr" anchorCtr="0">
            <a:spAutoFit/>
          </a:bodyPr>
          <a:lstStyle/>
          <a:p>
            <a:pPr algn="ctr" eaLnBrk="0" hangingPunct="0"/>
            <a:r>
              <a:rPr lang="en-US" altLang="zh-CN" sz="1200" b="1" dirty="0">
                <a:solidFill>
                  <a:schemeClr val="accent1"/>
                </a:solidFill>
                <a:latin typeface="SimHei" panose="02010600030101010101" pitchFamily="2" charset="-122"/>
                <a:ea typeface="SimHei" panose="02010600030101010101" pitchFamily="2" charset="-122"/>
              </a:rPr>
              <a:t>Pixar: Monster’s Inc.</a:t>
            </a:r>
          </a:p>
        </p:txBody>
      </p:sp>
      <p:sp>
        <p:nvSpPr>
          <p:cNvPr id="20484" name="Text Box 5"/>
          <p:cNvSpPr txBox="1"/>
          <p:nvPr>
            <p:custDataLst>
              <p:tags r:id="rId4"/>
            </p:custDataLst>
          </p:nvPr>
        </p:nvSpPr>
        <p:spPr>
          <a:xfrm>
            <a:off x="6005830" y="5668487"/>
            <a:ext cx="1796415" cy="275590"/>
          </a:xfrm>
          <a:prstGeom prst="rect">
            <a:avLst/>
          </a:prstGeom>
          <a:noFill/>
          <a:ln w="38100">
            <a:noFill/>
          </a:ln>
        </p:spPr>
        <p:txBody>
          <a:bodyPr wrap="none" anchor="ctr" anchorCtr="0">
            <a:spAutoFit/>
          </a:bodyPr>
          <a:lstStyle/>
          <a:p>
            <a:pPr algn="ctr" eaLnBrk="0" hangingPunct="0"/>
            <a:r>
              <a:rPr lang="en-US" altLang="zh-CN" sz="1200" b="1" dirty="0">
                <a:solidFill>
                  <a:schemeClr val="dk1">
                    <a:lumMod val="85000"/>
                    <a:lumOff val="15000"/>
                  </a:schemeClr>
                </a:solidFill>
                <a:latin typeface="SimHei" panose="02010600030101010101" pitchFamily="2" charset="-122"/>
                <a:ea typeface="SimHei" panose="02010600030101010101" pitchFamily="2" charset="-122"/>
              </a:rPr>
              <a:t>Square: Final Fantasy</a:t>
            </a:r>
          </a:p>
        </p:txBody>
      </p:sp>
      <p:pic>
        <p:nvPicPr>
          <p:cNvPr id="20485" name="Picture 6" descr="finalfantasyB_over"/>
          <p:cNvPicPr>
            <a:picLocks noChangeAspect="1"/>
          </p:cNvPicPr>
          <p:nvPr/>
        </p:nvPicPr>
        <p:blipFill>
          <a:blip r:embed="rId8"/>
          <a:stretch>
            <a:fillRect/>
          </a:stretch>
        </p:blipFill>
        <p:spPr>
          <a:xfrm>
            <a:off x="5148263" y="1730375"/>
            <a:ext cx="2628900" cy="3886200"/>
          </a:xfrm>
          <a:prstGeom prst="rect">
            <a:avLst/>
          </a:prstGeom>
          <a:noFill/>
          <a:ln w="9525">
            <a:noFill/>
          </a:ln>
        </p:spPr>
      </p:pic>
      <p:pic>
        <p:nvPicPr>
          <p:cNvPr id="20486" name="Picture 7" descr="milanding_01"/>
          <p:cNvPicPr>
            <a:picLocks noChangeAspect="1"/>
          </p:cNvPicPr>
          <p:nvPr/>
        </p:nvPicPr>
        <p:blipFill>
          <a:blip r:embed="rId9"/>
          <a:stretch>
            <a:fillRect/>
          </a:stretch>
        </p:blipFill>
        <p:spPr>
          <a:xfrm>
            <a:off x="2051050" y="3573463"/>
            <a:ext cx="3051175" cy="3006725"/>
          </a:xfrm>
          <a:prstGeom prst="rect">
            <a:avLst/>
          </a:prstGeom>
          <a:noFill/>
          <a:ln w="9525">
            <a:noFill/>
          </a:ln>
        </p:spPr>
      </p:pic>
      <p:sp>
        <p:nvSpPr>
          <p:cNvPr id="20487" name="Rectangle 9"/>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rPr>
              <a:t>五、计算机图形学的应用</a:t>
            </a:r>
          </a:p>
        </p:txBody>
      </p:sp>
    </p:spTree>
    <p:custDataLst>
      <p:tags r:id="rId1"/>
    </p:custData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21506" name="Picture 4" descr="ffm15"/>
          <p:cNvPicPr>
            <a:picLocks noChangeAspect="1"/>
          </p:cNvPicPr>
          <p:nvPr/>
        </p:nvPicPr>
        <p:blipFill>
          <a:blip r:embed="rId6"/>
          <a:stretch>
            <a:fillRect/>
          </a:stretch>
        </p:blipFill>
        <p:spPr>
          <a:xfrm>
            <a:off x="1727200" y="1846263"/>
            <a:ext cx="5214938" cy="4391025"/>
          </a:xfrm>
          <a:prstGeom prst="rect">
            <a:avLst/>
          </a:prstGeom>
          <a:noFill/>
          <a:ln w="9525">
            <a:noFill/>
          </a:ln>
        </p:spPr>
      </p:pic>
      <p:sp>
        <p:nvSpPr>
          <p:cNvPr id="21507" name="Text Box 5"/>
          <p:cNvSpPr txBox="1"/>
          <p:nvPr>
            <p:custDataLst>
              <p:tags r:id="rId2"/>
            </p:custDataLst>
          </p:nvPr>
        </p:nvSpPr>
        <p:spPr>
          <a:xfrm>
            <a:off x="373063" y="6172200"/>
            <a:ext cx="2951480" cy="398780"/>
          </a:xfrm>
          <a:prstGeom prst="rect">
            <a:avLst/>
          </a:prstGeom>
          <a:noFill/>
          <a:ln w="9525">
            <a:noFill/>
          </a:ln>
        </p:spPr>
        <p:txBody>
          <a:bodyPr wrap="none">
            <a:spAutoFit/>
          </a:bodyPr>
          <a:lstStyle/>
          <a:p>
            <a:pPr eaLnBrk="0" hangingPunct="0"/>
            <a:r>
              <a:rPr lang="en-US" altLang="zh-CN" sz="2000" dirty="0">
                <a:solidFill>
                  <a:schemeClr val="dk1">
                    <a:lumMod val="85000"/>
                    <a:lumOff val="15000"/>
                  </a:schemeClr>
                </a:solidFill>
                <a:latin typeface="SimHei" panose="02010600030101010101" pitchFamily="2" charset="-122"/>
                <a:ea typeface="SimHei" panose="02010600030101010101" pitchFamily="2" charset="-122"/>
              </a:rPr>
              <a:t>Final Fantasy </a:t>
            </a:r>
            <a:r>
              <a:rPr lang="en-US" altLang="zh-CN" sz="1200" i="1" dirty="0">
                <a:solidFill>
                  <a:schemeClr val="dk1">
                    <a:lumMod val="85000"/>
                    <a:lumOff val="15000"/>
                  </a:schemeClr>
                </a:solidFill>
                <a:latin typeface="SimHei" panose="02010600030101010101" pitchFamily="2" charset="-122"/>
                <a:ea typeface="SimHei" panose="02010600030101010101" pitchFamily="2" charset="-122"/>
              </a:rPr>
              <a:t>(Square, USA)</a:t>
            </a:r>
          </a:p>
        </p:txBody>
      </p:sp>
      <p:sp>
        <p:nvSpPr>
          <p:cNvPr id="21508" name="Rectangle 6"/>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22531" name="Picture 4" descr="teacher_800"/>
          <p:cNvPicPr>
            <a:picLocks noChangeAspect="1"/>
          </p:cNvPicPr>
          <p:nvPr/>
        </p:nvPicPr>
        <p:blipFill>
          <a:blip r:embed="rId6"/>
          <a:stretch>
            <a:fillRect/>
          </a:stretch>
        </p:blipFill>
        <p:spPr>
          <a:xfrm>
            <a:off x="846138" y="1981200"/>
            <a:ext cx="7451725" cy="3552825"/>
          </a:xfrm>
          <a:prstGeom prst="rect">
            <a:avLst/>
          </a:prstGeom>
          <a:noFill/>
          <a:ln w="9525">
            <a:noFill/>
          </a:ln>
        </p:spPr>
      </p:pic>
      <p:sp>
        <p:nvSpPr>
          <p:cNvPr id="22532" name="Text Box 5"/>
          <p:cNvSpPr txBox="1"/>
          <p:nvPr>
            <p:custDataLst>
              <p:tags r:id="rId2"/>
            </p:custDataLst>
          </p:nvPr>
        </p:nvSpPr>
        <p:spPr>
          <a:xfrm>
            <a:off x="373063" y="5715000"/>
            <a:ext cx="2494280" cy="398780"/>
          </a:xfrm>
          <a:prstGeom prst="rect">
            <a:avLst/>
          </a:prstGeom>
          <a:noFill/>
          <a:ln w="9525">
            <a:noFill/>
          </a:ln>
        </p:spPr>
        <p:txBody>
          <a:bodyPr wrap="none">
            <a:spAutoFit/>
          </a:bodyPr>
          <a:lstStyle/>
          <a:p>
            <a:pPr eaLnBrk="0" hangingPunct="0"/>
            <a:r>
              <a:rPr lang="en-US" altLang="zh-CN" sz="2000" dirty="0">
                <a:solidFill>
                  <a:schemeClr val="dk1">
                    <a:lumMod val="85000"/>
                    <a:lumOff val="15000"/>
                  </a:schemeClr>
                </a:solidFill>
                <a:latin typeface="SimHei" panose="02010600030101010101" pitchFamily="2" charset="-122"/>
                <a:ea typeface="SimHei" panose="02010600030101010101" pitchFamily="2" charset="-122"/>
              </a:rPr>
              <a:t>A Bug’s Life </a:t>
            </a:r>
            <a:r>
              <a:rPr lang="en-US" altLang="zh-CN" sz="1200" i="1" dirty="0">
                <a:solidFill>
                  <a:schemeClr val="dk1">
                    <a:lumMod val="85000"/>
                    <a:lumOff val="15000"/>
                  </a:schemeClr>
                </a:solidFill>
                <a:latin typeface="SimHei" panose="02010600030101010101" pitchFamily="2" charset="-122"/>
                <a:ea typeface="SimHei" panose="02010600030101010101" pitchFamily="2" charset="-122"/>
              </a:rPr>
              <a:t>(Pixar)</a:t>
            </a:r>
          </a:p>
        </p:txBody>
      </p:sp>
      <p:sp>
        <p:nvSpPr>
          <p:cNvPr id="22533" name="Rectangle 7"/>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23554" name="Rectangle 2"/>
          <p:cNvSpPr>
            <a:spLocks noGrp="1" noRot="1"/>
          </p:cNvSpPr>
          <p:nvPr>
            <p:ph idx="4294967295"/>
            <p:custDataLst>
              <p:tags r:id="rId2"/>
            </p:custDataLst>
          </p:nvPr>
        </p:nvSpPr>
        <p:spPr>
          <a:xfrm>
            <a:off x="457200" y="2051050"/>
            <a:ext cx="7673975" cy="58356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en-US" altLang="zh-CN" spc="0" dirty="0">
                <a:solidFill>
                  <a:schemeClr val="dk1"/>
                </a:solidFill>
                <a:latin typeface="SimHei" panose="02010600030101010101" pitchFamily="2" charset="-122"/>
                <a:ea typeface="SimHei" panose="02010600030101010101" pitchFamily="2" charset="-122"/>
                <a:sym typeface="+mn-ea"/>
              </a:rPr>
              <a:t>Entertainment: Games</a:t>
            </a:r>
          </a:p>
        </p:txBody>
      </p:sp>
      <p:sp>
        <p:nvSpPr>
          <p:cNvPr id="23555" name="Text Box 3"/>
          <p:cNvSpPr txBox="1"/>
          <p:nvPr>
            <p:custDataLst>
              <p:tags r:id="rId3"/>
            </p:custDataLst>
          </p:nvPr>
        </p:nvSpPr>
        <p:spPr>
          <a:xfrm>
            <a:off x="7790498" y="4419124"/>
            <a:ext cx="951230" cy="275590"/>
          </a:xfrm>
          <a:prstGeom prst="rect">
            <a:avLst/>
          </a:prstGeom>
          <a:noFill/>
          <a:ln w="38100">
            <a:noFill/>
          </a:ln>
        </p:spPr>
        <p:txBody>
          <a:bodyPr wrap="none" anchor="ctr" anchorCtr="0">
            <a:spAutoFit/>
          </a:bodyPr>
          <a:lstStyle/>
          <a:p>
            <a:pPr algn="ctr" eaLnBrk="0" hangingPunct="0"/>
            <a:r>
              <a:rPr lang="en-US" altLang="zh-CN" sz="1200" b="1" dirty="0">
                <a:solidFill>
                  <a:schemeClr val="dk1">
                    <a:lumMod val="85000"/>
                    <a:lumOff val="15000"/>
                  </a:schemeClr>
                </a:solidFill>
                <a:latin typeface="SimHei" panose="02010600030101010101" pitchFamily="2" charset="-122"/>
                <a:ea typeface="SimHei" panose="02010600030101010101" pitchFamily="2" charset="-122"/>
              </a:rPr>
              <a:t>GT Racer 3</a:t>
            </a:r>
          </a:p>
        </p:txBody>
      </p:sp>
      <p:pic>
        <p:nvPicPr>
          <p:cNvPr id="23556" name="Picture 4" descr="granturismo3_screen009"/>
          <p:cNvPicPr>
            <a:picLocks noChangeAspect="1"/>
          </p:cNvPicPr>
          <p:nvPr/>
        </p:nvPicPr>
        <p:blipFill>
          <a:blip r:embed="rId8"/>
          <a:stretch>
            <a:fillRect/>
          </a:stretch>
        </p:blipFill>
        <p:spPr>
          <a:xfrm>
            <a:off x="468313" y="2852738"/>
            <a:ext cx="3717925" cy="2601912"/>
          </a:xfrm>
          <a:prstGeom prst="rect">
            <a:avLst/>
          </a:prstGeom>
          <a:noFill/>
          <a:ln w="9525">
            <a:noFill/>
          </a:ln>
        </p:spPr>
      </p:pic>
      <p:pic>
        <p:nvPicPr>
          <p:cNvPr id="23557" name="Picture 5" descr="gt3_0322_screen011"/>
          <p:cNvPicPr>
            <a:picLocks noChangeAspect="1"/>
          </p:cNvPicPr>
          <p:nvPr/>
        </p:nvPicPr>
        <p:blipFill>
          <a:blip r:embed="rId9"/>
          <a:stretch>
            <a:fillRect/>
          </a:stretch>
        </p:blipFill>
        <p:spPr>
          <a:xfrm>
            <a:off x="5292725" y="1333500"/>
            <a:ext cx="3600450" cy="2519363"/>
          </a:xfrm>
          <a:prstGeom prst="rect">
            <a:avLst/>
          </a:prstGeom>
          <a:noFill/>
          <a:ln w="9525">
            <a:noFill/>
          </a:ln>
        </p:spPr>
      </p:pic>
      <p:pic>
        <p:nvPicPr>
          <p:cNvPr id="23558" name="Picture 6" descr="gt3_0322_screen017"/>
          <p:cNvPicPr>
            <a:picLocks noChangeAspect="1"/>
          </p:cNvPicPr>
          <p:nvPr/>
        </p:nvPicPr>
        <p:blipFill>
          <a:blip r:embed="rId10"/>
          <a:stretch>
            <a:fillRect/>
          </a:stretch>
        </p:blipFill>
        <p:spPr>
          <a:xfrm>
            <a:off x="4356100" y="4005263"/>
            <a:ext cx="3673475" cy="2571750"/>
          </a:xfrm>
          <a:prstGeom prst="rect">
            <a:avLst/>
          </a:prstGeom>
          <a:noFill/>
          <a:ln w="9525">
            <a:noFill/>
          </a:ln>
        </p:spPr>
      </p:pic>
      <p:sp>
        <p:nvSpPr>
          <p:cNvPr id="23559" name="Text Box 7"/>
          <p:cNvSpPr txBox="1"/>
          <p:nvPr>
            <p:custDataLst>
              <p:tags r:id="rId4"/>
            </p:custDataLst>
          </p:nvPr>
        </p:nvSpPr>
        <p:spPr>
          <a:xfrm>
            <a:off x="5658168" y="6628924"/>
            <a:ext cx="3333115" cy="275590"/>
          </a:xfrm>
          <a:prstGeom prst="rect">
            <a:avLst/>
          </a:prstGeom>
          <a:noFill/>
          <a:ln w="38100">
            <a:noFill/>
          </a:ln>
        </p:spPr>
        <p:txBody>
          <a:bodyPr wrap="none" anchor="ctr" anchorCtr="0">
            <a:spAutoFit/>
          </a:bodyPr>
          <a:lstStyle/>
          <a:p>
            <a:pPr algn="ctr" eaLnBrk="0" hangingPunct="0"/>
            <a:r>
              <a:rPr lang="en-US" altLang="zh-CN" sz="1200" b="1" dirty="0">
                <a:solidFill>
                  <a:schemeClr val="dk1">
                    <a:lumMod val="85000"/>
                    <a:lumOff val="15000"/>
                  </a:schemeClr>
                </a:solidFill>
                <a:latin typeface="SimHei" panose="02010600030101010101" pitchFamily="2" charset="-122"/>
                <a:ea typeface="SimHei" panose="02010600030101010101" pitchFamily="2" charset="-122"/>
              </a:rPr>
              <a:t>Polyphony Digital: Gran Turismo 3, A Spec</a:t>
            </a:r>
          </a:p>
        </p:txBody>
      </p:sp>
      <p:sp>
        <p:nvSpPr>
          <p:cNvPr id="23560" name="Rectangle 8"/>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24578" name="Picture 2" descr="CircusAtari(Paddle)2"/>
          <p:cNvPicPr>
            <a:picLocks noChangeAspect="1"/>
          </p:cNvPicPr>
          <p:nvPr/>
        </p:nvPicPr>
        <p:blipFill>
          <a:blip r:embed="rId6"/>
          <a:stretch>
            <a:fillRect/>
          </a:stretch>
        </p:blipFill>
        <p:spPr>
          <a:xfrm>
            <a:off x="1185863" y="1676400"/>
            <a:ext cx="6578600" cy="4354513"/>
          </a:xfrm>
          <a:prstGeom prst="rect">
            <a:avLst/>
          </a:prstGeom>
          <a:noFill/>
          <a:ln w="9525">
            <a:noFill/>
          </a:ln>
        </p:spPr>
      </p:pic>
      <p:sp>
        <p:nvSpPr>
          <p:cNvPr id="24579" name="Text Box 3"/>
          <p:cNvSpPr txBox="1"/>
          <p:nvPr>
            <p:custDataLst>
              <p:tags r:id="rId2"/>
            </p:custDataLst>
          </p:nvPr>
        </p:nvSpPr>
        <p:spPr>
          <a:xfrm>
            <a:off x="373063" y="6172200"/>
            <a:ext cx="2367280" cy="398780"/>
          </a:xfrm>
          <a:prstGeom prst="rect">
            <a:avLst/>
          </a:prstGeom>
          <a:noFill/>
          <a:ln w="9525">
            <a:noFill/>
          </a:ln>
        </p:spPr>
        <p:txBody>
          <a:bodyPr wrap="none">
            <a:spAutoFit/>
          </a:bodyPr>
          <a:lstStyle/>
          <a:p>
            <a:pPr eaLnBrk="0" hangingPunct="0"/>
            <a:r>
              <a:rPr lang="en-US" altLang="zh-CN" sz="2000" dirty="0">
                <a:solidFill>
                  <a:schemeClr val="dk1">
                    <a:lumMod val="85000"/>
                    <a:lumOff val="15000"/>
                  </a:schemeClr>
                </a:solidFill>
                <a:latin typeface="SimHei" panose="02010600030101010101" pitchFamily="2" charset="-122"/>
                <a:ea typeface="SimHei" panose="02010600030101010101" pitchFamily="2" charset="-122"/>
              </a:rPr>
              <a:t>Circus Atari </a:t>
            </a:r>
            <a:r>
              <a:rPr lang="en-US" altLang="zh-CN" sz="1200" i="1" dirty="0">
                <a:solidFill>
                  <a:schemeClr val="dk1">
                    <a:lumMod val="85000"/>
                    <a:lumOff val="15000"/>
                  </a:schemeClr>
                </a:solidFill>
                <a:latin typeface="SimHei" panose="02010600030101010101" pitchFamily="2" charset="-122"/>
                <a:ea typeface="SimHei" panose="02010600030101010101" pitchFamily="2" charset="-122"/>
              </a:rPr>
              <a:t>(Atari)</a:t>
            </a:r>
          </a:p>
        </p:txBody>
      </p:sp>
      <p:sp>
        <p:nvSpPr>
          <p:cNvPr id="24580" name="Rectangle 4"/>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5602" name="Rectangle 2"/>
          <p:cNvSpPr>
            <a:spLocks noGrp="1" noRot="1"/>
          </p:cNvSpPr>
          <p:nvPr>
            <p:ph type="title" sz="quarter" idx="4294967295"/>
          </p:nvPr>
        </p:nvSpPr>
        <p:spPr>
          <a:xfrm>
            <a:off x="301625" y="805498"/>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en-US" altLang="zh-CN" spc="0" dirty="0">
                <a:solidFill>
                  <a:schemeClr val="accent1">
                    <a:lumMod val="75000"/>
                  </a:schemeClr>
                </a:solidFill>
                <a:latin typeface="SimHei" panose="02010600030101010101" pitchFamily="2" charset="-122"/>
                <a:ea typeface="SimHei" panose="02010600030101010101" pitchFamily="2" charset="-122"/>
                <a:cs typeface="汉仪旗黑-85S" charset="0"/>
                <a:sym typeface="+mn-ea"/>
              </a:rPr>
              <a:t>sports</a:t>
            </a:r>
          </a:p>
        </p:txBody>
      </p:sp>
      <p:pic>
        <p:nvPicPr>
          <p:cNvPr id="25603" name="Picture 3"/>
          <p:cNvPicPr>
            <a:picLocks noGrp="1" noChangeAspect="1"/>
          </p:cNvPicPr>
          <p:nvPr>
            <p:ph sz="quarter" idx="4294967295"/>
          </p:nvPr>
        </p:nvPicPr>
        <p:blipFill>
          <a:blip r:embed="rId5"/>
          <a:stretch>
            <a:fillRect/>
          </a:stretch>
        </p:blipFill>
        <p:spPr>
          <a:xfrm>
            <a:off x="1806575" y="2311400"/>
            <a:ext cx="1186576" cy="430213"/>
          </a:xfrm>
          <a:prstGeom prst="rect">
            <a:avLst/>
          </a:prstGeom>
          <a:noFill/>
          <a:ln w="9525">
            <a:noFill/>
          </a:ln>
        </p:spPr>
      </p:pic>
      <p:pic>
        <p:nvPicPr>
          <p:cNvPr id="25604" name="Picture 4"/>
          <p:cNvPicPr>
            <a:picLocks noGrp="1" noChangeAspect="1"/>
          </p:cNvPicPr>
          <p:nvPr>
            <p:ph sz="quarter" idx="4294967295"/>
          </p:nvPr>
        </p:nvPicPr>
        <p:blipFill>
          <a:blip r:embed="rId6"/>
          <a:stretch>
            <a:fillRect/>
          </a:stretch>
        </p:blipFill>
        <p:spPr>
          <a:xfrm>
            <a:off x="6096000" y="1450975"/>
            <a:ext cx="2220809" cy="1671638"/>
          </a:xfrm>
          <a:prstGeom prst="rect">
            <a:avLst/>
          </a:prstGeom>
          <a:noFill/>
          <a:ln w="9525">
            <a:noFill/>
          </a:ln>
        </p:spPr>
      </p:pic>
      <p:pic>
        <p:nvPicPr>
          <p:cNvPr id="25605" name="Picture 5"/>
          <p:cNvPicPr>
            <a:picLocks noGrp="1" noChangeAspect="1"/>
          </p:cNvPicPr>
          <p:nvPr>
            <p:ph sz="quarter" idx="4294967295"/>
          </p:nvPr>
        </p:nvPicPr>
        <p:blipFill>
          <a:blip r:embed="rId7"/>
          <a:stretch>
            <a:fillRect/>
          </a:stretch>
        </p:blipFill>
        <p:spPr>
          <a:xfrm>
            <a:off x="1017588" y="3938588"/>
            <a:ext cx="3626272" cy="2719387"/>
          </a:xfrm>
          <a:prstGeom prst="rect">
            <a:avLst/>
          </a:prstGeom>
          <a:noFill/>
          <a:ln w="9525">
            <a:noFill/>
          </a:ln>
        </p:spPr>
      </p:pic>
      <p:pic>
        <p:nvPicPr>
          <p:cNvPr id="25606" name="Picture 6"/>
          <p:cNvPicPr>
            <a:picLocks noGrp="1" noChangeAspect="1"/>
          </p:cNvPicPr>
          <p:nvPr>
            <p:ph type="body" idx="4294967295"/>
          </p:nvPr>
        </p:nvPicPr>
        <p:blipFill>
          <a:blip r:embed="rId8"/>
          <a:stretch>
            <a:fillRect/>
          </a:stretch>
        </p:blipFill>
        <p:spPr>
          <a:xfrm>
            <a:off x="0" y="1600200"/>
            <a:ext cx="3609399" cy="1985963"/>
          </a:xfrm>
          <a:prstGeom prst="rect">
            <a:avLst/>
          </a:prstGeom>
          <a:noFill/>
          <a:ln w="9525">
            <a:noFill/>
          </a:ln>
        </p:spPr>
      </p:pic>
      <p:pic>
        <p:nvPicPr>
          <p:cNvPr id="25607" name="Picture 7"/>
          <p:cNvPicPr>
            <a:picLocks noGrp="1" noChangeAspect="1"/>
          </p:cNvPicPr>
          <p:nvPr>
            <p:ph sz="quarter" idx="4294967295"/>
          </p:nvPr>
        </p:nvPicPr>
        <p:blipFill>
          <a:blip r:embed="rId9"/>
          <a:stretch>
            <a:fillRect/>
          </a:stretch>
        </p:blipFill>
        <p:spPr>
          <a:xfrm>
            <a:off x="4351338" y="2714625"/>
            <a:ext cx="3510673" cy="1268413"/>
          </a:xfrm>
          <a:prstGeom prst="rect">
            <a:avLst/>
          </a:prstGeom>
          <a:noFill/>
          <a:ln w="9525">
            <a:noFill/>
          </a:ln>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6626" name="Rectangle 2"/>
          <p:cNvSpPr>
            <a:spLocks noGrp="1" noRot="1"/>
          </p:cNvSpPr>
          <p:nvPr>
            <p:ph type="title" idx="4294967295"/>
          </p:nvPr>
        </p:nvSpPr>
        <p:spPr>
          <a:xfrm>
            <a:off x="0" y="621348"/>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en-US" altLang="zh-TW" spc="0" dirty="0">
                <a:solidFill>
                  <a:schemeClr val="accent1">
                    <a:lumMod val="75000"/>
                  </a:schemeClr>
                </a:solidFill>
                <a:latin typeface="SimHei" panose="02010600030101010101" pitchFamily="2" charset="-122"/>
                <a:ea typeface="SimHei" panose="02010600030101010101" pitchFamily="2" charset="-122"/>
                <a:cs typeface="汉仪旗黑-85S" charset="0"/>
                <a:sym typeface="+mn-ea"/>
              </a:rPr>
              <a:t>Simulation</a:t>
            </a:r>
          </a:p>
        </p:txBody>
      </p:sp>
      <p:pic>
        <p:nvPicPr>
          <p:cNvPr id="26627" name="Picture 3"/>
          <p:cNvPicPr>
            <a:picLocks noGrp="1" noChangeAspect="1"/>
          </p:cNvPicPr>
          <p:nvPr>
            <p:ph sz="half" idx="4294967295"/>
          </p:nvPr>
        </p:nvPicPr>
        <p:blipFill>
          <a:blip r:embed="rId5"/>
          <a:stretch>
            <a:fillRect/>
          </a:stretch>
        </p:blipFill>
        <p:spPr>
          <a:xfrm>
            <a:off x="1763713" y="3284538"/>
            <a:ext cx="4608618" cy="3455987"/>
          </a:xfrm>
          <a:prstGeom prst="rect">
            <a:avLst/>
          </a:prstGeom>
          <a:noFill/>
          <a:ln w="9525">
            <a:noFill/>
          </a:ln>
        </p:spPr>
      </p:pic>
      <p:pic>
        <p:nvPicPr>
          <p:cNvPr id="26628" name="Picture 4"/>
          <p:cNvPicPr>
            <a:picLocks noGrp="1" noChangeAspect="1"/>
          </p:cNvPicPr>
          <p:nvPr>
            <p:ph sz="quarter" idx="4294967295"/>
          </p:nvPr>
        </p:nvPicPr>
        <p:blipFill>
          <a:blip r:embed="rId6"/>
          <a:stretch>
            <a:fillRect/>
          </a:stretch>
        </p:blipFill>
        <p:spPr>
          <a:xfrm>
            <a:off x="5122863" y="1600200"/>
            <a:ext cx="4020373" cy="2846388"/>
          </a:xfrm>
          <a:prstGeom prst="rect">
            <a:avLst/>
          </a:prstGeom>
          <a:noFill/>
          <a:ln w="9525">
            <a:noFill/>
          </a:ln>
        </p:spPr>
      </p:pic>
      <p:pic>
        <p:nvPicPr>
          <p:cNvPr id="26629" name="Picture 5"/>
          <p:cNvPicPr>
            <a:picLocks noGrp="1" noChangeAspect="1"/>
          </p:cNvPicPr>
          <p:nvPr>
            <p:ph type="body" idx="4294967295"/>
          </p:nvPr>
        </p:nvPicPr>
        <p:blipFill>
          <a:blip r:embed="rId7"/>
          <a:stretch>
            <a:fillRect/>
          </a:stretch>
        </p:blipFill>
        <p:spPr>
          <a:xfrm>
            <a:off x="0" y="1600200"/>
            <a:ext cx="4546024" cy="2500313"/>
          </a:xfrm>
          <a:prstGeom prst="rect">
            <a:avLst/>
          </a:prstGeom>
          <a:noFill/>
          <a:ln w="9525">
            <a:noFill/>
          </a:ln>
        </p:spPr>
      </p:pic>
      <p:pic>
        <p:nvPicPr>
          <p:cNvPr id="26630" name="Picture 6"/>
          <p:cNvPicPr>
            <a:picLocks noGrp="1" noChangeAspect="1"/>
          </p:cNvPicPr>
          <p:nvPr>
            <p:ph sz="quarter" idx="4294967295"/>
          </p:nvPr>
        </p:nvPicPr>
        <p:blipFill>
          <a:blip r:embed="rId8"/>
          <a:stretch>
            <a:fillRect/>
          </a:stretch>
        </p:blipFill>
        <p:spPr>
          <a:xfrm>
            <a:off x="6443663" y="333375"/>
            <a:ext cx="1441450" cy="1111250"/>
          </a:xfrm>
          <a:prstGeom prst="rect">
            <a:avLst/>
          </a:prstGeom>
          <a:noFill/>
          <a:ln w="9525">
            <a:noFill/>
          </a:ln>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9218" name="Rectangle 2"/>
          <p:cNvSpPr>
            <a:spLocks noGrp="1" noRot="1"/>
          </p:cNvSpPr>
          <p:nvPr>
            <p:ph type="title" idx="4294967295"/>
          </p:nvPr>
        </p:nvSpPr>
        <p:spPr>
          <a:xfrm>
            <a:off x="323850" y="485140"/>
            <a:ext cx="8540750" cy="82994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z="4000" spc="0" dirty="0">
                <a:solidFill>
                  <a:schemeClr val="accent1">
                    <a:lumMod val="75000"/>
                  </a:schemeClr>
                </a:solidFill>
                <a:latin typeface="SimHei" panose="02010600030101010101" pitchFamily="2" charset="-122"/>
                <a:ea typeface="SimHei" panose="02010600030101010101" pitchFamily="2" charset="-122"/>
                <a:cs typeface="SimHei" panose="02010600030101010101" pitchFamily="2" charset="-122"/>
                <a:sym typeface="+mn-ea"/>
              </a:rPr>
              <a:t>一 、 相关学科及其关系</a:t>
            </a:r>
          </a:p>
        </p:txBody>
      </p:sp>
      <p:sp>
        <p:nvSpPr>
          <p:cNvPr id="9219" name="Rectangle 3"/>
          <p:cNvSpPr>
            <a:spLocks noGrp="1" noRot="1"/>
          </p:cNvSpPr>
          <p:nvPr>
            <p:ph idx="4294967295"/>
            <p:custDataLst>
              <p:tags r:id="rId2"/>
            </p:custDataLst>
          </p:nvPr>
        </p:nvSpPr>
        <p:spPr>
          <a:xfrm>
            <a:off x="381000" y="1600200"/>
            <a:ext cx="8458200" cy="460819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图像处理(image processing)</a:t>
            </a:r>
          </a:p>
          <a:p>
            <a:pPr lvl="1" algn="l" defTabSz="914400">
              <a:lnSpc>
                <a:spcPct val="100000"/>
              </a:lnSpc>
              <a:buNone/>
            </a:pPr>
            <a:r>
              <a:rPr lang="en-US" altLang="zh-CN"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	利用计算机对图像进行分析处理，继而再现图像。	</a:t>
            </a:r>
          </a:p>
          <a:p>
            <a:pPr lvl="0"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模式识别(pattern recognition)</a:t>
            </a:r>
          </a:p>
          <a:p>
            <a:pPr lvl="1" algn="l" defTabSz="914400">
              <a:lnSpc>
                <a:spcPct val="100000"/>
              </a:lnSpc>
              <a:buNone/>
            </a:pPr>
            <a:r>
              <a:rPr lang="en-US" altLang="zh-CN"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	计算机对图形信息进行的识别和分析描述，是从图形（图像）到描述表达的过程。</a:t>
            </a:r>
          </a:p>
          <a:p>
            <a:pPr lvl="0"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计算机图形学(computer graphics)</a:t>
            </a:r>
          </a:p>
          <a:p>
            <a:pPr lvl="1" algn="l" defTabSz="914400">
              <a:lnSpc>
                <a:spcPct val="100000"/>
              </a:lnSpc>
              <a:buNone/>
            </a:pPr>
            <a:r>
              <a:rPr lang="en-US" altLang="zh-CN"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	研究图形的计算机生成和基本图形操作，是从数据描述到图形生成的过程。</a:t>
            </a:r>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7650" name="Rectangle 2"/>
          <p:cNvSpPr>
            <a:spLocks noGrp="1" noRot="1"/>
          </p:cNvSpPr>
          <p:nvPr>
            <p:ph type="title" sz="quarter" idx="4294967295"/>
          </p:nvPr>
        </p:nvSpPr>
        <p:spPr>
          <a:xfrm>
            <a:off x="301625" y="805498"/>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en-US" altLang="zh-TW" spc="0" dirty="0">
                <a:solidFill>
                  <a:schemeClr val="accent1">
                    <a:lumMod val="75000"/>
                  </a:schemeClr>
                </a:solidFill>
                <a:latin typeface="SimHei" panose="02010600030101010101" pitchFamily="2" charset="-122"/>
                <a:ea typeface="SimHei" panose="02010600030101010101" pitchFamily="2" charset="-122"/>
                <a:cs typeface="汉仪旗黑-85S" charset="0"/>
                <a:sym typeface="+mn-ea"/>
              </a:rPr>
              <a:t>Puzzle game</a:t>
            </a:r>
          </a:p>
        </p:txBody>
      </p:sp>
      <p:pic>
        <p:nvPicPr>
          <p:cNvPr id="27651" name="Picture 3"/>
          <p:cNvPicPr>
            <a:picLocks noGrp="1" noChangeAspect="1"/>
          </p:cNvPicPr>
          <p:nvPr>
            <p:ph sz="quarter" idx="4294967295"/>
          </p:nvPr>
        </p:nvPicPr>
        <p:blipFill>
          <a:blip r:embed="rId5"/>
          <a:stretch>
            <a:fillRect/>
          </a:stretch>
        </p:blipFill>
        <p:spPr>
          <a:xfrm>
            <a:off x="539750" y="260350"/>
            <a:ext cx="1368001" cy="1023938"/>
          </a:xfrm>
          <a:prstGeom prst="rect">
            <a:avLst/>
          </a:prstGeom>
          <a:noFill/>
          <a:ln w="9525">
            <a:noFill/>
          </a:ln>
        </p:spPr>
      </p:pic>
      <p:pic>
        <p:nvPicPr>
          <p:cNvPr id="27652" name="Picture 4"/>
          <p:cNvPicPr>
            <a:picLocks noGrp="1" noChangeAspect="1"/>
          </p:cNvPicPr>
          <p:nvPr>
            <p:ph sz="quarter" idx="4294967295"/>
          </p:nvPr>
        </p:nvPicPr>
        <p:blipFill>
          <a:blip r:embed="rId6"/>
          <a:stretch>
            <a:fillRect/>
          </a:stretch>
        </p:blipFill>
        <p:spPr>
          <a:xfrm>
            <a:off x="5246688" y="2211388"/>
            <a:ext cx="2555875" cy="1009650"/>
          </a:xfrm>
          <a:prstGeom prst="rect">
            <a:avLst/>
          </a:prstGeom>
          <a:noFill/>
          <a:ln w="9525">
            <a:noFill/>
          </a:ln>
        </p:spPr>
      </p:pic>
      <p:pic>
        <p:nvPicPr>
          <p:cNvPr id="27653" name="Picture 5"/>
          <p:cNvPicPr>
            <a:picLocks noGrp="1" noChangeAspect="1"/>
          </p:cNvPicPr>
          <p:nvPr>
            <p:ph sz="quarter" idx="4294967295"/>
          </p:nvPr>
        </p:nvPicPr>
        <p:blipFill>
          <a:blip r:embed="rId7"/>
          <a:stretch>
            <a:fillRect/>
          </a:stretch>
        </p:blipFill>
        <p:spPr>
          <a:xfrm>
            <a:off x="1835150" y="4100513"/>
            <a:ext cx="3291614" cy="2551112"/>
          </a:xfrm>
          <a:prstGeom prst="rect">
            <a:avLst/>
          </a:prstGeom>
          <a:noFill/>
          <a:ln w="9525">
            <a:noFill/>
          </a:ln>
        </p:spPr>
      </p:pic>
      <p:pic>
        <p:nvPicPr>
          <p:cNvPr id="27654" name="Picture 6"/>
          <p:cNvPicPr>
            <a:picLocks noGrp="1" noChangeAspect="1"/>
          </p:cNvPicPr>
          <p:nvPr>
            <p:ph type="body" idx="4294967295"/>
          </p:nvPr>
        </p:nvPicPr>
        <p:blipFill>
          <a:blip r:embed="rId8"/>
          <a:stretch>
            <a:fillRect/>
          </a:stretch>
        </p:blipFill>
        <p:spPr>
          <a:xfrm>
            <a:off x="0" y="2060575"/>
            <a:ext cx="2962275" cy="2511425"/>
          </a:xfrm>
          <a:prstGeom prst="rect">
            <a:avLst/>
          </a:prstGeom>
          <a:noFill/>
          <a:ln w="9525">
            <a:noFill/>
          </a:ln>
        </p:spPr>
      </p:pic>
      <p:pic>
        <p:nvPicPr>
          <p:cNvPr id="27655" name="Picture 7"/>
          <p:cNvPicPr>
            <a:picLocks noGrp="1" noChangeAspect="1"/>
          </p:cNvPicPr>
          <p:nvPr>
            <p:ph sz="quarter" idx="4294967295"/>
          </p:nvPr>
        </p:nvPicPr>
        <p:blipFill>
          <a:blip r:embed="rId9"/>
          <a:stretch>
            <a:fillRect/>
          </a:stretch>
        </p:blipFill>
        <p:spPr>
          <a:xfrm>
            <a:off x="5508625" y="3933825"/>
            <a:ext cx="3238091" cy="2509838"/>
          </a:xfrm>
          <a:prstGeom prst="rect">
            <a:avLst/>
          </a:prstGeom>
          <a:noFill/>
          <a:ln w="9525">
            <a:noFill/>
          </a:ln>
        </p:spPr>
      </p:pic>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28674" name="AutoShape 3"/>
          <p:cNvSpPr>
            <a:spLocks noGrp="1" noChangeAspect="1"/>
          </p:cNvSpPr>
          <p:nvPr>
            <p:ph idx="4294967295"/>
            <p:custDataLst>
              <p:tags r:id="rId2"/>
            </p:custDataLst>
          </p:nvPr>
        </p:nvSpPr>
        <p:spPr>
          <a:xfrm>
            <a:off x="457200" y="1628775"/>
            <a:ext cx="6083847" cy="58356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sym typeface="+mn-ea"/>
              </a:rPr>
              <a:t>医学可视化</a:t>
            </a:r>
          </a:p>
        </p:txBody>
      </p:sp>
      <p:pic>
        <p:nvPicPr>
          <p:cNvPr id="28675" name="Picture 4"/>
          <p:cNvPicPr>
            <a:picLocks noChangeAspect="1"/>
          </p:cNvPicPr>
          <p:nvPr/>
        </p:nvPicPr>
        <p:blipFill>
          <a:blip r:embed="rId8">
            <a:clrChange>
              <a:clrFrom>
                <a:srgbClr val="FFFFFF"/>
              </a:clrFrom>
              <a:clrTo>
                <a:srgbClr val="FFFFFF">
                  <a:alpha val="0"/>
                </a:srgbClr>
              </a:clrTo>
            </a:clrChange>
          </a:blip>
          <a:stretch>
            <a:fillRect/>
          </a:stretch>
        </p:blipFill>
        <p:spPr>
          <a:xfrm>
            <a:off x="6164263" y="1600200"/>
            <a:ext cx="1466850" cy="4800600"/>
          </a:xfrm>
          <a:prstGeom prst="rect">
            <a:avLst/>
          </a:prstGeom>
          <a:noFill/>
          <a:ln w="38100">
            <a:noFill/>
          </a:ln>
        </p:spPr>
      </p:pic>
      <p:pic>
        <p:nvPicPr>
          <p:cNvPr id="28676" name="Picture 5"/>
          <p:cNvPicPr>
            <a:picLocks noChangeAspect="1"/>
          </p:cNvPicPr>
          <p:nvPr/>
        </p:nvPicPr>
        <p:blipFill>
          <a:blip r:embed="rId9"/>
          <a:stretch>
            <a:fillRect/>
          </a:stretch>
        </p:blipFill>
        <p:spPr>
          <a:xfrm>
            <a:off x="685800" y="2286000"/>
            <a:ext cx="5037138" cy="4205288"/>
          </a:xfrm>
          <a:prstGeom prst="rect">
            <a:avLst/>
          </a:prstGeom>
          <a:noFill/>
          <a:ln w="38100">
            <a:noFill/>
          </a:ln>
        </p:spPr>
      </p:pic>
      <p:sp>
        <p:nvSpPr>
          <p:cNvPr id="28677" name="Text Box 6"/>
          <p:cNvSpPr txBox="1"/>
          <p:nvPr>
            <p:custDataLst>
              <p:tags r:id="rId3"/>
            </p:custDataLst>
          </p:nvPr>
        </p:nvSpPr>
        <p:spPr>
          <a:xfrm>
            <a:off x="2980214" y="6506687"/>
            <a:ext cx="2718435" cy="275590"/>
          </a:xfrm>
          <a:prstGeom prst="rect">
            <a:avLst/>
          </a:prstGeom>
          <a:noFill/>
          <a:ln w="38100">
            <a:noFill/>
          </a:ln>
        </p:spPr>
        <p:txBody>
          <a:bodyPr wrap="none" anchor="ctr" anchorCtr="0">
            <a:spAutoFit/>
          </a:bodyPr>
          <a:lstStyle/>
          <a:p>
            <a:pPr algn="ctr" eaLnBrk="0" hangingPunct="0"/>
            <a:r>
              <a:rPr lang="en-US" altLang="zh-CN" sz="1200" b="1" dirty="0">
                <a:solidFill>
                  <a:schemeClr val="accent1">
                    <a:lumMod val="75000"/>
                  </a:schemeClr>
                </a:solidFill>
                <a:latin typeface="SimHei" panose="02010600030101010101" pitchFamily="2" charset="-122"/>
                <a:ea typeface="SimHei" panose="02010600030101010101" pitchFamily="2" charset="-122"/>
              </a:rPr>
              <a:t>MIT: Image-Guided Surgery Project</a:t>
            </a:r>
          </a:p>
        </p:txBody>
      </p:sp>
      <p:sp>
        <p:nvSpPr>
          <p:cNvPr id="28678" name="Text Box 7"/>
          <p:cNvSpPr txBox="1"/>
          <p:nvPr>
            <p:custDataLst>
              <p:tags r:id="rId4"/>
            </p:custDataLst>
          </p:nvPr>
        </p:nvSpPr>
        <p:spPr>
          <a:xfrm rot="5400000">
            <a:off x="6496686" y="5050156"/>
            <a:ext cx="2103755" cy="275590"/>
          </a:xfrm>
          <a:prstGeom prst="rect">
            <a:avLst/>
          </a:prstGeom>
          <a:noFill/>
          <a:ln w="38100">
            <a:noFill/>
          </a:ln>
        </p:spPr>
        <p:txBody>
          <a:bodyPr wrap="none" anchor="ctr" anchorCtr="0">
            <a:spAutoFit/>
          </a:bodyPr>
          <a:lstStyle/>
          <a:p>
            <a:pPr algn="ctr" eaLnBrk="0" hangingPunct="0"/>
            <a:r>
              <a:rPr lang="en-US" altLang="zh-CN" sz="1200" b="1" dirty="0">
                <a:solidFill>
                  <a:schemeClr val="dk1">
                    <a:lumMod val="85000"/>
                    <a:lumOff val="15000"/>
                  </a:schemeClr>
                </a:solidFill>
                <a:latin typeface="SimHei" panose="02010600030101010101" pitchFamily="2" charset="-122"/>
                <a:ea typeface="SimHei" panose="02010600030101010101" pitchFamily="2" charset="-122"/>
              </a:rPr>
              <a:t>The Visible Human Project</a:t>
            </a:r>
          </a:p>
        </p:txBody>
      </p:sp>
      <p:sp>
        <p:nvSpPr>
          <p:cNvPr id="28679" name="Rectangle 9"/>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29698" name="Rectangle 3"/>
          <p:cNvSpPr>
            <a:spLocks noGrp="1" noRot="1"/>
          </p:cNvSpPr>
          <p:nvPr>
            <p:ph idx="4294967295"/>
            <p:custDataLst>
              <p:tags r:id="rId2"/>
            </p:custDataLst>
          </p:nvPr>
        </p:nvSpPr>
        <p:spPr>
          <a:xfrm>
            <a:off x="304800" y="1981200"/>
            <a:ext cx="8540750" cy="213423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en-US" altLang="zh-CN"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GUI图形界面（每天都能接触到的）</a:t>
            </a:r>
          </a:p>
          <a:p>
            <a:pPr lvl="1"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操作系统界面</a:t>
            </a:r>
          </a:p>
          <a:p>
            <a:pPr lvl="1"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可视化的编辑与调试工具</a:t>
            </a:r>
          </a:p>
          <a:p>
            <a:pPr lvl="1"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各种可视化实现的复杂软件工具</a:t>
            </a:r>
          </a:p>
        </p:txBody>
      </p:sp>
      <p:sp>
        <p:nvSpPr>
          <p:cNvPr id="29699" name="Rectangle 5"/>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aphicFrame>
        <p:nvGraphicFramePr>
          <p:cNvPr id="30722" name="Object 4"/>
          <p:cNvGraphicFramePr>
            <a:graphicFrameLocks noChangeAspect="1"/>
          </p:cNvGraphicFramePr>
          <p:nvPr/>
        </p:nvGraphicFramePr>
        <p:xfrm>
          <a:off x="1592263" y="1706563"/>
          <a:ext cx="4808537" cy="4327525"/>
        </p:xfrm>
        <a:graphic>
          <a:graphicData uri="http://schemas.openxmlformats.org/presentationml/2006/ole">
            <mc:AlternateContent xmlns:mc="http://schemas.openxmlformats.org/markup-compatibility/2006">
              <mc:Choice xmlns:v="urn:schemas-microsoft-com:vml" Requires="v">
                <p:oleObj spid="_x0000_s7173" r:id="rId5" imgW="12192000" imgH="9753600" progId="Paint.Picture">
                  <p:embed/>
                </p:oleObj>
              </mc:Choice>
              <mc:Fallback>
                <p:oleObj r:id="rId5" imgW="12192000" imgH="9753600" progId="Paint.Picture">
                  <p:embed/>
                  <p:pic>
                    <p:nvPicPr>
                      <p:cNvPr id="0" name="图片 3075"/>
                      <p:cNvPicPr/>
                      <p:nvPr/>
                    </p:nvPicPr>
                    <p:blipFill>
                      <a:blip r:embed="rId6"/>
                      <a:stretch>
                        <a:fillRect/>
                      </a:stretch>
                    </p:blipFill>
                    <p:spPr>
                      <a:xfrm>
                        <a:off x="1592263" y="1706563"/>
                        <a:ext cx="4808537" cy="4327525"/>
                      </a:xfrm>
                      <a:prstGeom prst="rect">
                        <a:avLst/>
                      </a:prstGeom>
                      <a:noFill/>
                      <a:ln w="38100">
                        <a:noFill/>
                        <a:miter/>
                      </a:ln>
                    </p:spPr>
                  </p:pic>
                </p:oleObj>
              </mc:Fallback>
            </mc:AlternateContent>
          </a:graphicData>
        </a:graphic>
      </p:graphicFrame>
      <p:sp>
        <p:nvSpPr>
          <p:cNvPr id="30723" name="Rectangle 6"/>
          <p:cNvSpPr>
            <a:spLocks noGrp="1" noRot="1"/>
          </p:cNvSpPr>
          <p:nvPr>
            <p:ph type="title" idx="4294967295"/>
          </p:nvPr>
        </p:nvSpPr>
        <p:spPr>
          <a:xfrm>
            <a:off x="301625" y="805498"/>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、计算机图形学的应用</a:t>
            </a:r>
          </a:p>
        </p:txBody>
      </p:sp>
    </p:spTree>
    <p:custDataLst>
      <p:tags r:id="rId2"/>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31746" name="Picture 4" descr="NewOverview"/>
          <p:cNvPicPr>
            <a:picLocks noChangeAspect="1"/>
          </p:cNvPicPr>
          <p:nvPr/>
        </p:nvPicPr>
        <p:blipFill>
          <a:blip r:embed="rId6"/>
          <a:stretch>
            <a:fillRect/>
          </a:stretch>
        </p:blipFill>
        <p:spPr>
          <a:xfrm>
            <a:off x="1049338" y="1651000"/>
            <a:ext cx="5892800" cy="4419600"/>
          </a:xfrm>
          <a:prstGeom prst="rect">
            <a:avLst/>
          </a:prstGeom>
          <a:noFill/>
          <a:ln w="9525">
            <a:noFill/>
          </a:ln>
        </p:spPr>
      </p:pic>
      <p:sp>
        <p:nvSpPr>
          <p:cNvPr id="31747" name="Text Box 5"/>
          <p:cNvSpPr txBox="1"/>
          <p:nvPr>
            <p:custDataLst>
              <p:tags r:id="rId2"/>
            </p:custDataLst>
          </p:nvPr>
        </p:nvSpPr>
        <p:spPr>
          <a:xfrm>
            <a:off x="304800" y="6172200"/>
            <a:ext cx="8666480" cy="398780"/>
          </a:xfrm>
          <a:prstGeom prst="rect">
            <a:avLst/>
          </a:prstGeom>
          <a:noFill/>
          <a:ln w="9525">
            <a:noFill/>
          </a:ln>
        </p:spPr>
        <p:txBody>
          <a:bodyPr wrap="none">
            <a:spAutoFit/>
          </a:bodyPr>
          <a:lstStyle/>
          <a:p>
            <a:pPr eaLnBrk="0" hangingPunct="0"/>
            <a:r>
              <a:rPr lang="en-US" altLang="zh-CN" sz="2000" dirty="0">
                <a:solidFill>
                  <a:schemeClr val="dk1"/>
                </a:solidFill>
                <a:latin typeface="SimHei" panose="02010600030101010101" pitchFamily="2" charset="-122"/>
                <a:ea typeface="SimHei" panose="02010600030101010101" pitchFamily="2" charset="-122"/>
              </a:rPr>
              <a:t>Window system and large-screen interaction metaphors </a:t>
            </a:r>
            <a:r>
              <a:rPr lang="en-US" altLang="zh-CN" sz="1200" i="1" dirty="0">
                <a:solidFill>
                  <a:schemeClr val="dk1"/>
                </a:solidFill>
                <a:latin typeface="SimHei" panose="02010600030101010101" pitchFamily="2" charset="-122"/>
                <a:ea typeface="SimHei" panose="02010600030101010101" pitchFamily="2" charset="-122"/>
              </a:rPr>
              <a:t>(François Guimbretière)</a:t>
            </a:r>
          </a:p>
        </p:txBody>
      </p:sp>
      <p:sp>
        <p:nvSpPr>
          <p:cNvPr id="31748" name="Rectangle 7"/>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32770" name="Picture 2"/>
          <p:cNvPicPr>
            <a:picLocks noChangeAspect="1"/>
          </p:cNvPicPr>
          <p:nvPr/>
        </p:nvPicPr>
        <p:blipFill>
          <a:blip r:embed="rId6"/>
          <a:stretch>
            <a:fillRect/>
          </a:stretch>
        </p:blipFill>
        <p:spPr>
          <a:xfrm>
            <a:off x="304800" y="3048000"/>
            <a:ext cx="4570413" cy="3381375"/>
          </a:xfrm>
          <a:prstGeom prst="rect">
            <a:avLst/>
          </a:prstGeom>
          <a:noFill/>
          <a:ln w="38100">
            <a:noFill/>
          </a:ln>
        </p:spPr>
      </p:pic>
      <p:sp>
        <p:nvSpPr>
          <p:cNvPr id="32771" name="Rectangle 4"/>
          <p:cNvSpPr>
            <a:spLocks noGrp="1" noRot="1"/>
          </p:cNvSpPr>
          <p:nvPr>
            <p:ph idx="4294967295"/>
            <p:custDataLst>
              <p:tags r:id="rId2"/>
            </p:custDataLst>
          </p:nvPr>
        </p:nvSpPr>
        <p:spPr>
          <a:xfrm>
            <a:off x="457200" y="2051050"/>
            <a:ext cx="7673975" cy="58356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en-US" altLang="zh-CN" spc="0" dirty="0">
                <a:solidFill>
                  <a:schemeClr val="dk1"/>
                </a:solidFill>
                <a:latin typeface="SimHei" panose="02010600030101010101" pitchFamily="2" charset="-122"/>
                <a:ea typeface="SimHei" panose="02010600030101010101" pitchFamily="2" charset="-122"/>
                <a:sym typeface="+mn-ea"/>
              </a:rPr>
              <a:t>Scientific Visualization</a:t>
            </a:r>
          </a:p>
        </p:txBody>
      </p:sp>
      <p:pic>
        <p:nvPicPr>
          <p:cNvPr id="32772" name="Picture 5"/>
          <p:cNvPicPr>
            <a:picLocks noChangeAspect="1"/>
          </p:cNvPicPr>
          <p:nvPr/>
        </p:nvPicPr>
        <p:blipFill>
          <a:blip r:embed="rId7"/>
          <a:stretch>
            <a:fillRect/>
          </a:stretch>
        </p:blipFill>
        <p:spPr>
          <a:xfrm>
            <a:off x="5961063" y="1981200"/>
            <a:ext cx="2286000" cy="2286000"/>
          </a:xfrm>
          <a:prstGeom prst="rect">
            <a:avLst/>
          </a:prstGeom>
          <a:noFill/>
          <a:ln w="38100">
            <a:noFill/>
          </a:ln>
        </p:spPr>
      </p:pic>
      <p:sp>
        <p:nvSpPr>
          <p:cNvPr id="32773" name="Rectangle 7"/>
          <p:cNvSpPr>
            <a:spLocks noGrp="1" noRot="1"/>
          </p:cNvSpPr>
          <p:nvPr>
            <p:ph type="title" idx="4294967295"/>
          </p:nvPr>
        </p:nvSpPr>
        <p:spPr>
          <a:xfrm>
            <a:off x="301625" y="805498"/>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pc="0" dirty="0">
                <a:solidFill>
                  <a:schemeClr val="accent1">
                    <a:lumMod val="75000"/>
                  </a:schemeClr>
                </a:solidFill>
                <a:latin typeface="SimHei" panose="02010600030101010101" pitchFamily="2" charset="-122"/>
                <a:ea typeface="SimHei" panose="02010600030101010101" pitchFamily="2" charset="-122"/>
                <a:sym typeface="+mn-ea"/>
              </a:rPr>
              <a:t>、计算机图形学的应用</a:t>
            </a:r>
          </a:p>
        </p:txBody>
      </p:sp>
    </p:spTree>
    <p:custDataLst>
      <p:tags r:id="rId1"/>
    </p:custData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33794" name="Picture 4" descr="fast"/>
          <p:cNvPicPr>
            <a:picLocks noChangeAspect="1"/>
          </p:cNvPicPr>
          <p:nvPr/>
        </p:nvPicPr>
        <p:blipFill>
          <a:blip r:embed="rId6"/>
          <a:stretch>
            <a:fillRect/>
          </a:stretch>
        </p:blipFill>
        <p:spPr>
          <a:xfrm>
            <a:off x="1658938" y="1717675"/>
            <a:ext cx="4741862" cy="4264025"/>
          </a:xfrm>
          <a:prstGeom prst="rect">
            <a:avLst/>
          </a:prstGeom>
          <a:noFill/>
          <a:ln w="9525">
            <a:noFill/>
          </a:ln>
        </p:spPr>
      </p:pic>
      <p:sp>
        <p:nvSpPr>
          <p:cNvPr id="33795" name="Text Box 5"/>
          <p:cNvSpPr txBox="1"/>
          <p:nvPr>
            <p:custDataLst>
              <p:tags r:id="rId2"/>
            </p:custDataLst>
          </p:nvPr>
        </p:nvSpPr>
        <p:spPr>
          <a:xfrm>
            <a:off x="304800" y="6172200"/>
            <a:ext cx="4704080" cy="398780"/>
          </a:xfrm>
          <a:prstGeom prst="rect">
            <a:avLst/>
          </a:prstGeom>
          <a:noFill/>
          <a:ln w="9525">
            <a:noFill/>
          </a:ln>
        </p:spPr>
        <p:txBody>
          <a:bodyPr wrap="none">
            <a:spAutoFit/>
          </a:bodyPr>
          <a:lstStyle/>
          <a:p>
            <a:pPr eaLnBrk="0" hangingPunct="0"/>
            <a:r>
              <a:rPr lang="en-US" altLang="zh-CN" sz="2000" dirty="0">
                <a:solidFill>
                  <a:schemeClr val="dk1">
                    <a:lumMod val="85000"/>
                    <a:lumOff val="15000"/>
                  </a:schemeClr>
                </a:solidFill>
                <a:latin typeface="SimHei" panose="02010600030101010101" pitchFamily="2" charset="-122"/>
                <a:ea typeface="SimHei" panose="02010600030101010101" pitchFamily="2" charset="-122"/>
              </a:rPr>
              <a:t>Airflow around a Harrier Jet </a:t>
            </a:r>
            <a:r>
              <a:rPr lang="en-US" altLang="zh-CN" sz="1200" i="1" dirty="0">
                <a:solidFill>
                  <a:schemeClr val="dk1">
                    <a:lumMod val="85000"/>
                    <a:lumOff val="15000"/>
                  </a:schemeClr>
                </a:solidFill>
                <a:latin typeface="SimHei" panose="02010600030101010101" pitchFamily="2" charset="-122"/>
                <a:ea typeface="SimHei" panose="02010600030101010101" pitchFamily="2" charset="-122"/>
              </a:rPr>
              <a:t>(NASA Ames)</a:t>
            </a:r>
          </a:p>
        </p:txBody>
      </p:sp>
      <p:sp>
        <p:nvSpPr>
          <p:cNvPr id="33796" name="Rectangle 7"/>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34818" name="Rectangle 3"/>
          <p:cNvSpPr>
            <a:spLocks noGrp="1" noRot="1"/>
          </p:cNvSpPr>
          <p:nvPr>
            <p:ph idx="4294967295"/>
            <p:custDataLst>
              <p:tags r:id="rId2"/>
            </p:custDataLst>
          </p:nvPr>
        </p:nvSpPr>
        <p:spPr>
          <a:xfrm>
            <a:off x="457200" y="2051050"/>
            <a:ext cx="7673975" cy="58356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en-US" altLang="zh-CN" spc="0" dirty="0">
                <a:solidFill>
                  <a:schemeClr val="dk1"/>
                </a:solidFill>
                <a:latin typeface="SimHei" panose="02010600030101010101" pitchFamily="2" charset="-122"/>
                <a:ea typeface="SimHei" panose="02010600030101010101" pitchFamily="2" charset="-122"/>
                <a:sym typeface="+mn-ea"/>
              </a:rPr>
              <a:t>Computer Aided Design (CAD)</a:t>
            </a:r>
          </a:p>
        </p:txBody>
      </p:sp>
      <p:pic>
        <p:nvPicPr>
          <p:cNvPr id="34819" name="Picture 4"/>
          <p:cNvPicPr>
            <a:picLocks noChangeAspect="1"/>
          </p:cNvPicPr>
          <p:nvPr/>
        </p:nvPicPr>
        <p:blipFill>
          <a:blip r:embed="rId6">
            <a:clrChange>
              <a:clrFrom>
                <a:srgbClr val="FFFFFF"/>
              </a:clrFrom>
              <a:clrTo>
                <a:srgbClr val="FFFFFF">
                  <a:alpha val="0"/>
                </a:srgbClr>
              </a:clrTo>
            </a:clrChange>
          </a:blip>
          <a:stretch>
            <a:fillRect/>
          </a:stretch>
        </p:blipFill>
        <p:spPr>
          <a:xfrm>
            <a:off x="1123950" y="2352675"/>
            <a:ext cx="1847850" cy="1609725"/>
          </a:xfrm>
          <a:prstGeom prst="rect">
            <a:avLst/>
          </a:prstGeom>
          <a:noFill/>
          <a:ln w="38100">
            <a:noFill/>
          </a:ln>
        </p:spPr>
      </p:pic>
      <p:pic>
        <p:nvPicPr>
          <p:cNvPr id="34820" name="Picture 5"/>
          <p:cNvPicPr>
            <a:picLocks noChangeAspect="1"/>
          </p:cNvPicPr>
          <p:nvPr/>
        </p:nvPicPr>
        <p:blipFill>
          <a:blip r:embed="rId7">
            <a:clrChange>
              <a:clrFrom>
                <a:srgbClr val="FFFFFF"/>
              </a:clrFrom>
              <a:clrTo>
                <a:srgbClr val="FFFFFF">
                  <a:alpha val="0"/>
                </a:srgbClr>
              </a:clrTo>
            </a:clrChange>
            <a:lum contrast="-20000"/>
          </a:blip>
          <a:stretch>
            <a:fillRect/>
          </a:stretch>
        </p:blipFill>
        <p:spPr>
          <a:xfrm>
            <a:off x="304800" y="4114800"/>
            <a:ext cx="1905000" cy="2095500"/>
          </a:xfrm>
          <a:prstGeom prst="rect">
            <a:avLst/>
          </a:prstGeom>
          <a:noFill/>
          <a:ln w="38100">
            <a:noFill/>
          </a:ln>
        </p:spPr>
      </p:pic>
      <p:pic>
        <p:nvPicPr>
          <p:cNvPr id="34821" name="Picture 6" descr="torp"/>
          <p:cNvPicPr>
            <a:picLocks noChangeAspect="1"/>
          </p:cNvPicPr>
          <p:nvPr/>
        </p:nvPicPr>
        <p:blipFill>
          <a:blip r:embed="rId8">
            <a:clrChange>
              <a:clrFrom>
                <a:srgbClr val="8F97C7"/>
              </a:clrFrom>
              <a:clrTo>
                <a:srgbClr val="8F97C7">
                  <a:alpha val="0"/>
                </a:srgbClr>
              </a:clrTo>
            </a:clrChange>
          </a:blip>
          <a:srcRect l="4950" t="14906" r="2174" b="6656"/>
          <a:stretch>
            <a:fillRect/>
          </a:stretch>
        </p:blipFill>
        <p:spPr>
          <a:xfrm>
            <a:off x="4343400" y="1828800"/>
            <a:ext cx="4552950" cy="3076575"/>
          </a:xfrm>
          <a:prstGeom prst="rect">
            <a:avLst/>
          </a:prstGeom>
          <a:noFill/>
          <a:ln w="9525">
            <a:noFill/>
          </a:ln>
        </p:spPr>
      </p:pic>
      <p:pic>
        <p:nvPicPr>
          <p:cNvPr id="34822" name="Picture 7"/>
          <p:cNvPicPr>
            <a:picLocks noChangeAspect="1"/>
          </p:cNvPicPr>
          <p:nvPr/>
        </p:nvPicPr>
        <p:blipFill>
          <a:blip r:embed="rId9">
            <a:clrChange>
              <a:clrFrom>
                <a:srgbClr val="FFFFFF"/>
              </a:clrFrom>
              <a:clrTo>
                <a:srgbClr val="FFFFFF">
                  <a:alpha val="0"/>
                </a:srgbClr>
              </a:clrTo>
            </a:clrChange>
          </a:blip>
          <a:stretch>
            <a:fillRect/>
          </a:stretch>
        </p:blipFill>
        <p:spPr>
          <a:xfrm>
            <a:off x="2362200" y="4114800"/>
            <a:ext cx="2857500" cy="1876425"/>
          </a:xfrm>
          <a:prstGeom prst="rect">
            <a:avLst/>
          </a:prstGeom>
          <a:noFill/>
          <a:ln w="38100">
            <a:noFill/>
          </a:ln>
        </p:spPr>
      </p:pic>
      <p:sp>
        <p:nvSpPr>
          <p:cNvPr id="34823" name="Rectangle 9"/>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35842" name="Rectangle 3"/>
          <p:cNvSpPr>
            <a:spLocks noGrp="1" noRot="1"/>
          </p:cNvSpPr>
          <p:nvPr>
            <p:ph idx="4294967295"/>
            <p:custDataLst>
              <p:tags r:id="rId3"/>
            </p:custDataLst>
          </p:nvPr>
        </p:nvSpPr>
        <p:spPr>
          <a:xfrm>
            <a:off x="304800" y="1981200"/>
            <a:ext cx="8540750" cy="58356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en-US" altLang="zh-CN" spc="0" dirty="0">
                <a:solidFill>
                  <a:schemeClr val="dk1"/>
                </a:solidFill>
                <a:latin typeface="SimHei" panose="02010600030101010101" pitchFamily="2" charset="-122"/>
                <a:ea typeface="SimHei" panose="02010600030101010101" pitchFamily="2" charset="-122"/>
                <a:sym typeface="+mn-ea"/>
              </a:rPr>
              <a:t>Training</a:t>
            </a:r>
          </a:p>
        </p:txBody>
      </p:sp>
      <p:graphicFrame>
        <p:nvGraphicFramePr>
          <p:cNvPr id="35843" name="Object 4"/>
          <p:cNvGraphicFramePr>
            <a:graphicFrameLocks noChangeAspect="1"/>
          </p:cNvGraphicFramePr>
          <p:nvPr/>
        </p:nvGraphicFramePr>
        <p:xfrm>
          <a:off x="2674938" y="1616075"/>
          <a:ext cx="4741862" cy="4684713"/>
        </p:xfrm>
        <a:graphic>
          <a:graphicData uri="http://schemas.openxmlformats.org/presentationml/2006/ole">
            <mc:AlternateContent xmlns:mc="http://schemas.openxmlformats.org/markup-compatibility/2006">
              <mc:Choice xmlns:v="urn:schemas-microsoft-com:vml" Requires="v">
                <p:oleObj spid="_x0000_s8197" r:id="rId8" imgW="3450590" imgH="3029585" progId="Photoshop.Image.7">
                  <p:embed/>
                </p:oleObj>
              </mc:Choice>
              <mc:Fallback>
                <p:oleObj r:id="rId8" imgW="3450590" imgH="3029585" progId="Photoshop.Image.7">
                  <p:embed/>
                  <p:pic>
                    <p:nvPicPr>
                      <p:cNvPr id="0" name="图片 3076"/>
                      <p:cNvPicPr/>
                      <p:nvPr/>
                    </p:nvPicPr>
                    <p:blipFill>
                      <a:blip r:embed="rId9"/>
                      <a:stretch>
                        <a:fillRect/>
                      </a:stretch>
                    </p:blipFill>
                    <p:spPr>
                      <a:xfrm>
                        <a:off x="2674938" y="1616075"/>
                        <a:ext cx="4741862" cy="4684713"/>
                      </a:xfrm>
                      <a:prstGeom prst="rect">
                        <a:avLst/>
                      </a:prstGeom>
                      <a:noFill/>
                      <a:ln w="38100">
                        <a:noFill/>
                        <a:miter/>
                      </a:ln>
                    </p:spPr>
                  </p:pic>
                </p:oleObj>
              </mc:Fallback>
            </mc:AlternateContent>
          </a:graphicData>
        </a:graphic>
      </p:graphicFrame>
      <p:sp>
        <p:nvSpPr>
          <p:cNvPr id="35844" name="Text Box 5"/>
          <p:cNvSpPr txBox="1"/>
          <p:nvPr>
            <p:custDataLst>
              <p:tags r:id="rId4"/>
            </p:custDataLst>
          </p:nvPr>
        </p:nvSpPr>
        <p:spPr>
          <a:xfrm>
            <a:off x="236538" y="6324600"/>
            <a:ext cx="9072880" cy="398780"/>
          </a:xfrm>
          <a:prstGeom prst="rect">
            <a:avLst/>
          </a:prstGeom>
          <a:noFill/>
          <a:ln w="9525">
            <a:noFill/>
          </a:ln>
        </p:spPr>
        <p:txBody>
          <a:bodyPr wrap="none">
            <a:spAutoFit/>
          </a:bodyPr>
          <a:lstStyle/>
          <a:p>
            <a:pPr eaLnBrk="0" hangingPunct="0"/>
            <a:r>
              <a:rPr lang="en-US" altLang="zh-CN" sz="2000" dirty="0">
                <a:solidFill>
                  <a:schemeClr val="dk1">
                    <a:lumMod val="85000"/>
                    <a:lumOff val="15000"/>
                  </a:schemeClr>
                </a:solidFill>
                <a:latin typeface="SimHei" panose="02010600030101010101" pitchFamily="2" charset="-122"/>
                <a:ea typeface="SimHei" panose="02010600030101010101" pitchFamily="2" charset="-122"/>
              </a:rPr>
              <a:t>Designing Effective Step-By-Step Assembly Instructions </a:t>
            </a:r>
            <a:r>
              <a:rPr lang="en-US" altLang="zh-CN" sz="1200" i="1" dirty="0">
                <a:solidFill>
                  <a:schemeClr val="dk1">
                    <a:lumMod val="85000"/>
                    <a:lumOff val="15000"/>
                  </a:schemeClr>
                </a:solidFill>
                <a:latin typeface="SimHei" panose="02010600030101010101" pitchFamily="2" charset="-122"/>
                <a:ea typeface="SimHei" panose="02010600030101010101" pitchFamily="2" charset="-122"/>
              </a:rPr>
              <a:t>(Maneesh Agrawala et. al)</a:t>
            </a:r>
          </a:p>
        </p:txBody>
      </p:sp>
      <p:sp>
        <p:nvSpPr>
          <p:cNvPr id="35845" name="Rectangle 7"/>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2"/>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36866" name="Rectangle 2"/>
          <p:cNvSpPr>
            <a:spLocks noGrp="1" noRot="1"/>
          </p:cNvSpPr>
          <p:nvPr>
            <p:ph type="title" idx="4294967295"/>
            <p:custDataLst>
              <p:tags r:id="rId2"/>
            </p:custDataLst>
          </p:nvPr>
        </p:nvSpPr>
        <p:spPr>
          <a:xfrm>
            <a:off x="0" y="2566036"/>
            <a:ext cx="3635375"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dk2">
                    <a:lumMod val="25000"/>
                  </a:schemeClr>
                </a:solidFill>
                <a:latin typeface="SimHei" panose="02010600030101010101" pitchFamily="2" charset="-122"/>
                <a:ea typeface="SimHei" panose="02010600030101010101" pitchFamily="2" charset="-122"/>
                <a:sym typeface="+mn-ea"/>
              </a:rPr>
              <a:t>教学</a:t>
            </a:r>
          </a:p>
        </p:txBody>
      </p:sp>
      <p:pic>
        <p:nvPicPr>
          <p:cNvPr id="36867" name="Picture 4" descr="outsidein"/>
          <p:cNvPicPr>
            <a:picLocks noChangeAspect="1"/>
          </p:cNvPicPr>
          <p:nvPr/>
        </p:nvPicPr>
        <p:blipFill>
          <a:blip r:embed="rId7"/>
          <a:srcRect t="14063" b="6250"/>
          <a:stretch>
            <a:fillRect/>
          </a:stretch>
        </p:blipFill>
        <p:spPr>
          <a:xfrm>
            <a:off x="3348038" y="1989138"/>
            <a:ext cx="4943475" cy="4432300"/>
          </a:xfrm>
          <a:prstGeom prst="rect">
            <a:avLst/>
          </a:prstGeom>
          <a:noFill/>
          <a:ln w="9525">
            <a:noFill/>
          </a:ln>
        </p:spPr>
      </p:pic>
      <p:sp>
        <p:nvSpPr>
          <p:cNvPr id="36868" name="Text Box 5"/>
          <p:cNvSpPr txBox="1"/>
          <p:nvPr>
            <p:custDataLst>
              <p:tags r:id="rId3"/>
            </p:custDataLst>
          </p:nvPr>
        </p:nvSpPr>
        <p:spPr>
          <a:xfrm>
            <a:off x="304800" y="6248400"/>
            <a:ext cx="4780280" cy="398780"/>
          </a:xfrm>
          <a:prstGeom prst="rect">
            <a:avLst/>
          </a:prstGeom>
          <a:noFill/>
          <a:ln w="9525">
            <a:noFill/>
          </a:ln>
        </p:spPr>
        <p:txBody>
          <a:bodyPr wrap="none">
            <a:spAutoFit/>
          </a:bodyPr>
          <a:lstStyle/>
          <a:p>
            <a:pPr eaLnBrk="0" hangingPunct="0"/>
            <a:r>
              <a:rPr lang="en-US" altLang="zh-CN" sz="2000" dirty="0">
                <a:solidFill>
                  <a:schemeClr val="dk1">
                    <a:lumMod val="85000"/>
                    <a:lumOff val="15000"/>
                  </a:schemeClr>
                </a:solidFill>
                <a:latin typeface="SimHei" panose="02010600030101010101" pitchFamily="2" charset="-122"/>
                <a:ea typeface="SimHei" panose="02010600030101010101" pitchFamily="2" charset="-122"/>
              </a:rPr>
              <a:t>Outside In </a:t>
            </a:r>
            <a:r>
              <a:rPr lang="en-US" altLang="zh-CN" sz="1200" i="1" dirty="0">
                <a:solidFill>
                  <a:schemeClr val="dk1">
                    <a:lumMod val="85000"/>
                    <a:lumOff val="15000"/>
                  </a:schemeClr>
                </a:solidFill>
                <a:latin typeface="SimHei" panose="02010600030101010101" pitchFamily="2" charset="-122"/>
                <a:ea typeface="SimHei" panose="02010600030101010101" pitchFamily="2" charset="-122"/>
              </a:rPr>
              <a:t>(Geometry Center, University of Minnesota)</a:t>
            </a:r>
          </a:p>
        </p:txBody>
      </p:sp>
      <p:sp>
        <p:nvSpPr>
          <p:cNvPr id="36869" name="Rectangle 6"/>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6"/>
          <a:stretch>
            <a:fillRect/>
          </a:stretch>
        </a:blipFill>
        <a:effectLst/>
      </p:bgPr>
    </p:bg>
    <p:spTree>
      <p:nvGrpSpPr>
        <p:cNvPr id="1" name=""/>
        <p:cNvGrpSpPr/>
        <p:nvPr/>
      </p:nvGrpSpPr>
      <p:grpSpPr>
        <a:xfrm>
          <a:off x="0" y="0"/>
          <a:ext cx="0" cy="0"/>
          <a:chOff x="0" y="0"/>
          <a:chExt cx="0" cy="0"/>
        </a:xfrm>
      </p:grpSpPr>
      <p:sp>
        <p:nvSpPr>
          <p:cNvPr id="394242" name="Rectangle 2"/>
          <p:cNvSpPr>
            <a:spLocks noGrp="1" noRot="1"/>
          </p:cNvSpPr>
          <p:nvPr>
            <p:ph type="title" idx="4294967295"/>
          </p:nvPr>
        </p:nvSpPr>
        <p:spPr>
          <a:xfrm>
            <a:off x="685800" y="202248"/>
            <a:ext cx="777240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cs typeface="SimHei" panose="02010600030101010101" pitchFamily="2" charset="-122"/>
                <a:sym typeface="+mn-ea"/>
              </a:rPr>
              <a:t>一 、 相关学科及其关系</a:t>
            </a:r>
          </a:p>
        </p:txBody>
      </p:sp>
      <p:sp>
        <p:nvSpPr>
          <p:cNvPr id="394243" name="Text Box 3"/>
          <p:cNvSpPr txBox="1">
            <a:spLocks noChangeArrowheads="1"/>
          </p:cNvSpPr>
          <p:nvPr>
            <p:custDataLst>
              <p:tags r:id="rId2"/>
            </p:custDataLst>
          </p:nvPr>
        </p:nvSpPr>
        <p:spPr bwMode="auto">
          <a:xfrm>
            <a:off x="1524000" y="5105400"/>
            <a:ext cx="424497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marR="0" defTabSz="914400">
              <a:spcBef>
                <a:spcPct val="50000"/>
              </a:spcBef>
              <a:buClrTx/>
              <a:buSzTx/>
              <a:buFontTx/>
              <a:buNone/>
              <a:defRPr/>
            </a:pPr>
            <a:r>
              <a:rPr kumimoji="0" lang="zh-CN" altLang="en-US" sz="2800" b="1" kern="1200" cap="none" spc="0" normalizeH="0" baseline="0" noProof="0">
                <a:solidFill>
                  <a:schemeClr val="dk1"/>
                </a:solidFill>
                <a:effectLst>
                  <a:outerShdw blurRad="38100" dist="38100" dir="2700000" algn="tl">
                    <a:srgbClr val="C0C0C0"/>
                  </a:outerShdw>
                </a:effectLst>
                <a:latin typeface="SimHei" panose="02010600030101010101" pitchFamily="2" charset="-122"/>
                <a:ea typeface="SimHei" panose="02010600030101010101" pitchFamily="2" charset="-122"/>
                <a:cs typeface="+mn-cs"/>
              </a:rPr>
              <a:t>三学科之间的关系：</a:t>
            </a:r>
          </a:p>
        </p:txBody>
      </p:sp>
      <p:sp>
        <p:nvSpPr>
          <p:cNvPr id="10244" name="Text Box 4"/>
          <p:cNvSpPr txBox="1"/>
          <p:nvPr>
            <p:custDataLst>
              <p:tags r:id="rId3"/>
            </p:custDataLst>
          </p:nvPr>
        </p:nvSpPr>
        <p:spPr>
          <a:xfrm>
            <a:off x="1512888" y="5532438"/>
            <a:ext cx="5386070" cy="902970"/>
          </a:xfrm>
          <a:prstGeom prst="rect">
            <a:avLst/>
          </a:prstGeom>
          <a:noFill/>
          <a:ln w="9525">
            <a:noFill/>
          </a:ln>
        </p:spPr>
        <p:txBody>
          <a:bodyPr wrap="none">
            <a:spAutoFit/>
          </a:bodyPr>
          <a:lstStyle/>
          <a:p>
            <a:pPr>
              <a:lnSpc>
                <a:spcPct val="110000"/>
              </a:lnSpc>
            </a:pPr>
            <a:r>
              <a:rPr lang="zh-CN" altLang="en-US" sz="2400" b="1" dirty="0">
                <a:solidFill>
                  <a:schemeClr val="dk1"/>
                </a:solidFill>
                <a:latin typeface="SimHei" panose="02010600030101010101" pitchFamily="2" charset="-122"/>
                <a:ea typeface="SimHei" panose="02010600030101010101" pitchFamily="2" charset="-122"/>
              </a:rPr>
              <a:t>彼此交叉、界线模糊、相互渗透，</a:t>
            </a:r>
          </a:p>
          <a:p>
            <a:pPr>
              <a:lnSpc>
                <a:spcPct val="110000"/>
              </a:lnSpc>
            </a:pPr>
            <a:r>
              <a:rPr lang="zh-CN" altLang="en-US" sz="2400" b="1" dirty="0">
                <a:solidFill>
                  <a:schemeClr val="dk1"/>
                </a:solidFill>
                <a:latin typeface="SimHei" panose="02010600030101010101" pitchFamily="2" charset="-122"/>
                <a:ea typeface="SimHei" panose="02010600030101010101" pitchFamily="2" charset="-122"/>
              </a:rPr>
              <a:t>关键问题：图形和图像处理技术及算法</a:t>
            </a:r>
          </a:p>
        </p:txBody>
      </p:sp>
      <p:sp>
        <p:nvSpPr>
          <p:cNvPr id="10246" name="Rectangle 6"/>
          <p:cNvSpPr/>
          <p:nvPr>
            <p:custDataLst>
              <p:tags r:id="rId4"/>
            </p:custDataLst>
          </p:nvPr>
        </p:nvSpPr>
        <p:spPr>
          <a:xfrm>
            <a:off x="1116330" y="1052830"/>
            <a:ext cx="6911975" cy="4030345"/>
          </a:xfrm>
          <a:prstGeom prst="rect">
            <a:avLst/>
          </a:prstGeom>
          <a:noFill/>
          <a:ln w="28575" cap="flat" cmpd="sng">
            <a:solidFill>
              <a:srgbClr val="FF00FF"/>
            </a:solidFill>
            <a:prstDash val="solid"/>
            <a:miter/>
            <a:headEnd type="none" w="med" len="med"/>
            <a:tailEnd type="none" w="med" len="med"/>
          </a:ln>
          <a:effectLst>
            <a:prstShdw prst="shdw17" dist="17961" dir="2699999">
              <a:srgbClr val="990099"/>
            </a:prstShdw>
          </a:effectLst>
        </p:spPr>
        <p:txBody>
          <a:bodyPr wrap="none" lIns="92075" tIns="46038" rIns="92075" bIns="46038" anchor="ctr" anchorCtr="0"/>
          <a:lstStyle/>
          <a:p>
            <a:endParaRPr lang="zh-CN" altLang="en-US" sz="1800" dirty="0">
              <a:solidFill>
                <a:schemeClr val="dk1"/>
              </a:solidFill>
              <a:latin typeface="SimHei" panose="02010600030101010101" pitchFamily="2" charset="-122"/>
              <a:ea typeface="SimHei" panose="02010600030101010101" pitchFamily="2" charset="-122"/>
            </a:endParaRPr>
          </a:p>
        </p:txBody>
      </p:sp>
      <p:sp>
        <p:nvSpPr>
          <p:cNvPr id="394247" name="Text Box 7"/>
          <p:cNvSpPr txBox="1">
            <a:spLocks noChangeArrowheads="1"/>
          </p:cNvSpPr>
          <p:nvPr>
            <p:custDataLst>
              <p:tags r:id="rId5"/>
            </p:custDataLst>
          </p:nvPr>
        </p:nvSpPr>
        <p:spPr bwMode="auto">
          <a:xfrm>
            <a:off x="3708400" y="4229100"/>
            <a:ext cx="168465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marR="0" defTabSz="914400">
              <a:spcBef>
                <a:spcPct val="50000"/>
              </a:spcBef>
              <a:buClrTx/>
              <a:buSzTx/>
              <a:buFontTx/>
              <a:buNone/>
              <a:defRPr/>
            </a:pPr>
            <a:r>
              <a:rPr kumimoji="0" lang="zh-CN" altLang="en-US" sz="2000" b="1" kern="1200" cap="none" spc="0" normalizeH="0" baseline="0" noProof="0">
                <a:solidFill>
                  <a:schemeClr val="dk1"/>
                </a:solidFill>
                <a:effectLst>
                  <a:outerShdw blurRad="38100" dist="38100" dir="2700000" algn="tl">
                    <a:srgbClr val="C0C0C0"/>
                  </a:outerShdw>
                </a:effectLst>
                <a:latin typeface="SimHei" panose="02010600030101010101" pitchFamily="2" charset="-122"/>
                <a:ea typeface="SimHei" panose="02010600030101010101" pitchFamily="2" charset="-122"/>
                <a:cs typeface="+mn-cs"/>
              </a:rPr>
              <a:t>对象的描述</a:t>
            </a:r>
          </a:p>
        </p:txBody>
      </p:sp>
      <p:sp>
        <p:nvSpPr>
          <p:cNvPr id="394248" name="Text Box 8"/>
          <p:cNvSpPr txBox="1">
            <a:spLocks noChangeArrowheads="1"/>
          </p:cNvSpPr>
          <p:nvPr>
            <p:custDataLst>
              <p:tags r:id="rId6"/>
            </p:custDataLst>
          </p:nvPr>
        </p:nvSpPr>
        <p:spPr bwMode="auto">
          <a:xfrm>
            <a:off x="3935730" y="1129030"/>
            <a:ext cx="14401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marR="0" defTabSz="914400">
              <a:spcBef>
                <a:spcPct val="50000"/>
              </a:spcBef>
              <a:buClrTx/>
              <a:buSzTx/>
              <a:buFontTx/>
              <a:buNone/>
              <a:defRPr/>
            </a:pPr>
            <a:r>
              <a:rPr kumimoji="0" lang="zh-CN" altLang="en-US" sz="2400" b="1" kern="1200" cap="none" spc="0" normalizeH="0" baseline="0" noProof="0">
                <a:solidFill>
                  <a:schemeClr val="dk1"/>
                </a:solidFill>
                <a:effectLst>
                  <a:outerShdw blurRad="38100" dist="38100" dir="2700000" algn="tl">
                    <a:srgbClr val="C0C0C0"/>
                  </a:outerShdw>
                </a:effectLst>
                <a:latin typeface="SimHei" panose="02010600030101010101" pitchFamily="2" charset="-122"/>
                <a:ea typeface="SimHei" panose="02010600030101010101" pitchFamily="2" charset="-122"/>
                <a:cs typeface="+mn-cs"/>
              </a:rPr>
              <a:t>图像处理</a:t>
            </a:r>
          </a:p>
        </p:txBody>
      </p:sp>
      <p:sp>
        <p:nvSpPr>
          <p:cNvPr id="394249" name="Text Box 9"/>
          <p:cNvSpPr txBox="1">
            <a:spLocks noChangeArrowheads="1"/>
          </p:cNvSpPr>
          <p:nvPr>
            <p:custDataLst>
              <p:tags r:id="rId7"/>
            </p:custDataLst>
          </p:nvPr>
        </p:nvSpPr>
        <p:spPr bwMode="auto">
          <a:xfrm>
            <a:off x="1954530" y="3178175"/>
            <a:ext cx="114300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marR="0" defTabSz="914400">
              <a:spcBef>
                <a:spcPct val="50000"/>
              </a:spcBef>
              <a:buClrTx/>
              <a:buSzTx/>
              <a:buFontTx/>
              <a:buNone/>
              <a:defRPr/>
            </a:pPr>
            <a:r>
              <a:rPr kumimoji="0" lang="zh-CN" altLang="en-US" sz="2400" b="1" kern="1200" cap="none" spc="0" normalizeH="0" baseline="0" noProof="0">
                <a:solidFill>
                  <a:schemeClr val="dk1"/>
                </a:solidFill>
                <a:effectLst>
                  <a:outerShdw blurRad="38100" dist="38100" dir="2700000" algn="tl">
                    <a:srgbClr val="C0C0C0"/>
                  </a:outerShdw>
                </a:effectLst>
                <a:latin typeface="SimHei" panose="02010600030101010101" pitchFamily="2" charset="-122"/>
                <a:ea typeface="SimHei" panose="02010600030101010101" pitchFamily="2" charset="-122"/>
                <a:cs typeface="+mn-cs"/>
              </a:rPr>
              <a:t>计算机图形学</a:t>
            </a:r>
          </a:p>
        </p:txBody>
      </p:sp>
      <p:sp>
        <p:nvSpPr>
          <p:cNvPr id="394250" name="Text Box 10"/>
          <p:cNvSpPr txBox="1">
            <a:spLocks noChangeArrowheads="1"/>
          </p:cNvSpPr>
          <p:nvPr>
            <p:custDataLst>
              <p:tags r:id="rId8"/>
            </p:custDataLst>
          </p:nvPr>
        </p:nvSpPr>
        <p:spPr bwMode="auto">
          <a:xfrm>
            <a:off x="2792730" y="2272030"/>
            <a:ext cx="163512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marR="0" defTabSz="914400">
              <a:spcBef>
                <a:spcPct val="50000"/>
              </a:spcBef>
              <a:buClrTx/>
              <a:buSzTx/>
              <a:buFontTx/>
              <a:buNone/>
              <a:defRPr/>
            </a:pPr>
            <a:r>
              <a:rPr kumimoji="0" lang="zh-CN" altLang="en-US" sz="2000" b="1" kern="1200" cap="none" spc="0" normalizeH="0" baseline="0" noProof="0">
                <a:solidFill>
                  <a:schemeClr val="dk1"/>
                </a:solidFill>
                <a:effectLst>
                  <a:outerShdw blurRad="38100" dist="38100" dir="2700000" algn="tl">
                    <a:srgbClr val="C0C0C0"/>
                  </a:outerShdw>
                </a:effectLst>
                <a:latin typeface="SimHei" panose="02010600030101010101" pitchFamily="2" charset="-122"/>
                <a:ea typeface="SimHei" panose="02010600030101010101" pitchFamily="2" charset="-122"/>
                <a:cs typeface="+mn-cs"/>
              </a:rPr>
              <a:t>对象的图像</a:t>
            </a:r>
          </a:p>
        </p:txBody>
      </p:sp>
      <p:sp>
        <p:nvSpPr>
          <p:cNvPr id="394251" name="Text Box 11"/>
          <p:cNvSpPr txBox="1">
            <a:spLocks noChangeArrowheads="1"/>
          </p:cNvSpPr>
          <p:nvPr>
            <p:custDataLst>
              <p:tags r:id="rId9"/>
            </p:custDataLst>
          </p:nvPr>
        </p:nvSpPr>
        <p:spPr bwMode="auto">
          <a:xfrm>
            <a:off x="5949950" y="3262630"/>
            <a:ext cx="15671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marR="0" defTabSz="914400">
              <a:spcBef>
                <a:spcPct val="50000"/>
              </a:spcBef>
              <a:buClrTx/>
              <a:buSzTx/>
              <a:buFontTx/>
              <a:buNone/>
              <a:defRPr/>
            </a:pPr>
            <a:r>
              <a:rPr kumimoji="0" lang="zh-CN" altLang="en-US" sz="2400" b="1" kern="1200" cap="none" spc="0" normalizeH="0" baseline="0" noProof="0">
                <a:solidFill>
                  <a:schemeClr val="dk1">
                    <a:lumMod val="85000"/>
                    <a:lumOff val="15000"/>
                  </a:schemeClr>
                </a:solidFill>
                <a:effectLst>
                  <a:outerShdw blurRad="38100" dist="38100" dir="2700000" algn="tl">
                    <a:srgbClr val="C0C0C0"/>
                  </a:outerShdw>
                </a:effectLst>
                <a:latin typeface="SimHei" panose="02010600030101010101" pitchFamily="2" charset="-122"/>
                <a:ea typeface="SimHei" panose="02010600030101010101" pitchFamily="2" charset="-122"/>
                <a:cs typeface="+mn-cs"/>
              </a:rPr>
              <a:t>模式识别</a:t>
            </a:r>
          </a:p>
        </p:txBody>
      </p:sp>
      <p:sp>
        <p:nvSpPr>
          <p:cNvPr id="10252" name="AutoShape 12"/>
          <p:cNvSpPr/>
          <p:nvPr>
            <p:custDataLst>
              <p:tags r:id="rId10"/>
            </p:custDataLst>
          </p:nvPr>
        </p:nvSpPr>
        <p:spPr>
          <a:xfrm flipH="1">
            <a:off x="5383530" y="2644775"/>
            <a:ext cx="457200" cy="1752600"/>
          </a:xfrm>
          <a:prstGeom prst="curvedRightArrow">
            <a:avLst>
              <a:gd name="adj1" fmla="val 76666"/>
              <a:gd name="adj2" fmla="val 153333"/>
              <a:gd name="adj3" fmla="val 33333"/>
            </a:avLst>
          </a:prstGeom>
          <a:solidFill>
            <a:schemeClr val="accent1"/>
          </a:solidFill>
          <a:ln w="3175" cap="flat" cmpd="sng">
            <a:solidFill>
              <a:srgbClr val="0000FF"/>
            </a:solidFill>
            <a:prstDash val="solid"/>
            <a:miter/>
            <a:headEnd type="none" w="med" len="med"/>
            <a:tailEnd type="none" w="med" len="med"/>
          </a:ln>
        </p:spPr>
        <p:txBody>
          <a:bodyPr wrap="none" anchor="ctr" anchorCtr="0"/>
          <a:lstStyle/>
          <a:p>
            <a:endParaRPr lang="zh-CN" altLang="en-US" sz="1800" dirty="0">
              <a:solidFill>
                <a:schemeClr val="dk1"/>
              </a:solidFill>
              <a:latin typeface="SimHei" panose="02010600030101010101" pitchFamily="2" charset="-122"/>
              <a:ea typeface="SimHei" panose="02010600030101010101" pitchFamily="2" charset="-122"/>
            </a:endParaRPr>
          </a:p>
        </p:txBody>
      </p:sp>
      <p:sp>
        <p:nvSpPr>
          <p:cNvPr id="10253" name="AutoShape 13"/>
          <p:cNvSpPr/>
          <p:nvPr>
            <p:custDataLst>
              <p:tags r:id="rId11"/>
            </p:custDataLst>
          </p:nvPr>
        </p:nvSpPr>
        <p:spPr>
          <a:xfrm flipH="1" flipV="1">
            <a:off x="3097530" y="2492375"/>
            <a:ext cx="457200" cy="1828800"/>
          </a:xfrm>
          <a:prstGeom prst="curvedLeftArrow">
            <a:avLst>
              <a:gd name="adj1" fmla="val 80000"/>
              <a:gd name="adj2" fmla="val 160000"/>
              <a:gd name="adj3" fmla="val 33333"/>
            </a:avLst>
          </a:prstGeom>
          <a:solidFill>
            <a:schemeClr val="accent3"/>
          </a:solidFill>
          <a:ln w="3175" cap="flat" cmpd="sng">
            <a:solidFill>
              <a:schemeClr val="accent3"/>
            </a:solidFill>
            <a:prstDash val="solid"/>
            <a:miter/>
            <a:headEnd type="none" w="med" len="med"/>
            <a:tailEnd type="none" w="med" len="med"/>
          </a:ln>
        </p:spPr>
        <p:txBody>
          <a:bodyPr wrap="none" anchor="ctr" anchorCtr="0"/>
          <a:lstStyle/>
          <a:p>
            <a:endParaRPr lang="zh-CN" altLang="en-US" sz="1800" dirty="0">
              <a:solidFill>
                <a:schemeClr val="dk1"/>
              </a:solidFill>
              <a:latin typeface="SimHei" panose="02010600030101010101" pitchFamily="2" charset="-122"/>
              <a:ea typeface="SimHei" panose="02010600030101010101" pitchFamily="2" charset="-122"/>
            </a:endParaRPr>
          </a:p>
        </p:txBody>
      </p:sp>
      <p:sp>
        <p:nvSpPr>
          <p:cNvPr id="10254" name="AutoShape 14"/>
          <p:cNvSpPr/>
          <p:nvPr>
            <p:custDataLst>
              <p:tags r:id="rId12"/>
            </p:custDataLst>
          </p:nvPr>
        </p:nvSpPr>
        <p:spPr>
          <a:xfrm>
            <a:off x="3554730" y="1510030"/>
            <a:ext cx="1981200" cy="762000"/>
          </a:xfrm>
          <a:prstGeom prst="curvedDownArrow">
            <a:avLst>
              <a:gd name="adj1" fmla="val 52000"/>
              <a:gd name="adj2" fmla="val 104000"/>
              <a:gd name="adj3" fmla="val 33333"/>
            </a:avLst>
          </a:prstGeom>
          <a:solidFill>
            <a:schemeClr val="accent2"/>
          </a:solidFill>
          <a:ln w="9525" cap="flat" cmpd="sng">
            <a:solidFill>
              <a:srgbClr val="FF6600"/>
            </a:solidFill>
            <a:prstDash val="solid"/>
            <a:miter/>
            <a:headEnd type="none" w="med" len="med"/>
            <a:tailEnd type="none" w="med" len="med"/>
          </a:ln>
        </p:spPr>
        <p:txBody>
          <a:bodyPr wrap="none" anchor="ctr" anchorCtr="0"/>
          <a:lstStyle/>
          <a:p>
            <a:endParaRPr lang="zh-CN" altLang="en-US" sz="1800" dirty="0">
              <a:solidFill>
                <a:schemeClr val="dk1"/>
              </a:solidFill>
              <a:latin typeface="SimHei" panose="02010600030101010101" pitchFamily="2" charset="-122"/>
              <a:ea typeface="SimHei" panose="02010600030101010101" pitchFamily="2" charset="-122"/>
            </a:endParaRPr>
          </a:p>
        </p:txBody>
      </p:sp>
      <p:sp>
        <p:nvSpPr>
          <p:cNvPr id="394255" name="Text Box 15"/>
          <p:cNvSpPr txBox="1">
            <a:spLocks noChangeArrowheads="1"/>
          </p:cNvSpPr>
          <p:nvPr>
            <p:custDataLst>
              <p:tags r:id="rId13"/>
            </p:custDataLst>
          </p:nvPr>
        </p:nvSpPr>
        <p:spPr bwMode="auto">
          <a:xfrm>
            <a:off x="4961255" y="2209800"/>
            <a:ext cx="169862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marR="0" defTabSz="914400">
              <a:spcBef>
                <a:spcPct val="50000"/>
              </a:spcBef>
              <a:buClrTx/>
              <a:buSzTx/>
              <a:buFontTx/>
              <a:buNone/>
              <a:defRPr/>
            </a:pPr>
            <a:r>
              <a:rPr kumimoji="0" lang="zh-CN" altLang="en-US" sz="2000" b="1" kern="1200" cap="none" spc="0" normalizeH="0" baseline="0" noProof="0">
                <a:solidFill>
                  <a:schemeClr val="dk1"/>
                </a:solidFill>
                <a:effectLst>
                  <a:outerShdw blurRad="38100" dist="38100" dir="2700000" algn="tl">
                    <a:srgbClr val="C0C0C0"/>
                  </a:outerShdw>
                </a:effectLst>
                <a:latin typeface="SimHei" panose="02010600030101010101" pitchFamily="2" charset="-122"/>
                <a:ea typeface="SimHei" panose="02010600030101010101" pitchFamily="2" charset="-122"/>
                <a:cs typeface="+mn-cs"/>
              </a:rPr>
              <a:t>对象的图像</a:t>
            </a:r>
          </a:p>
        </p:txBody>
      </p:sp>
    </p:spTree>
    <p:custDataLst>
      <p:tags r:id="rId1"/>
    </p:custData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iterate type="lt">
                                    <p:tmPct val="100000"/>
                                  </p:iterate>
                                  <p:childTnLst>
                                    <p:set>
                                      <p:cBhvr>
                                        <p:cTn id="6" dur="1" fill="hold">
                                          <p:stCondLst>
                                            <p:cond delay="0"/>
                                          </p:stCondLst>
                                        </p:cTn>
                                        <p:tgtEl>
                                          <p:spTgt spid="394242"/>
                                        </p:tgtEl>
                                        <p:attrNameLst>
                                          <p:attrName>style.visibility</p:attrName>
                                        </p:attrNameLst>
                                      </p:cBhvr>
                                      <p:to>
                                        <p:strVal val="visible"/>
                                      </p:to>
                                    </p:set>
                                    <p:anim calcmode="lin" valueType="num">
                                      <p:cBhvr additive="base">
                                        <p:cTn id="7" dur="75" fill="hold"/>
                                        <p:tgtEl>
                                          <p:spTgt spid="394242"/>
                                        </p:tgtEl>
                                        <p:attrNameLst>
                                          <p:attrName>ppt_x</p:attrName>
                                        </p:attrNameLst>
                                      </p:cBhvr>
                                      <p:tavLst>
                                        <p:tav tm="0">
                                          <p:val>
                                            <p:strVal val="0-#ppt_w/2"/>
                                          </p:val>
                                        </p:tav>
                                        <p:tav tm="100000">
                                          <p:val>
                                            <p:strVal val="#ppt_x"/>
                                          </p:val>
                                        </p:tav>
                                      </p:tavLst>
                                    </p:anim>
                                    <p:anim calcmode="lin" valueType="num">
                                      <p:cBhvr additive="base">
                                        <p:cTn id="8" dur="75" fill="hold"/>
                                        <p:tgtEl>
                                          <p:spTgt spid="39424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7890" name="Rectangle 2"/>
          <p:cNvSpPr>
            <a:spLocks noGrp="1" noRot="1"/>
          </p:cNvSpPr>
          <p:nvPr>
            <p:ph type="title" idx="4294967295"/>
            <p:custDataLst>
              <p:tags r:id="rId2"/>
            </p:custDataLst>
          </p:nvPr>
        </p:nvSpPr>
        <p:spPr>
          <a:xfrm>
            <a:off x="-1404937" y="1918336"/>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en-US" altLang="zh-CN" spc="0" dirty="0">
                <a:solidFill>
                  <a:schemeClr val="dk2">
                    <a:lumMod val="25000"/>
                  </a:schemeClr>
                </a:solidFill>
                <a:latin typeface="SimHei" panose="02010600030101010101" pitchFamily="2" charset="-122"/>
                <a:ea typeface="SimHei" panose="02010600030101010101" pitchFamily="2" charset="-122"/>
                <a:cs typeface="SimHei" panose="02010600030101010101" pitchFamily="2" charset="-122"/>
                <a:sym typeface="+mn-ea"/>
              </a:rPr>
              <a:t>Google　Earth</a:t>
            </a:r>
          </a:p>
        </p:txBody>
      </p:sp>
      <p:pic>
        <p:nvPicPr>
          <p:cNvPr id="37891" name="Picture 3" descr="rome"/>
          <p:cNvPicPr>
            <a:picLocks noChangeAspect="1"/>
          </p:cNvPicPr>
          <p:nvPr/>
        </p:nvPicPr>
        <p:blipFill>
          <a:blip r:embed="rId5"/>
          <a:stretch>
            <a:fillRect/>
          </a:stretch>
        </p:blipFill>
        <p:spPr>
          <a:xfrm>
            <a:off x="2339975" y="2636838"/>
            <a:ext cx="6291263" cy="3871912"/>
          </a:xfrm>
          <a:prstGeom prst="rect">
            <a:avLst/>
          </a:prstGeom>
          <a:noFill/>
          <a:ln w="9525">
            <a:noFill/>
          </a:ln>
        </p:spPr>
      </p:pic>
      <p:sp>
        <p:nvSpPr>
          <p:cNvPr id="37892" name="Rectangle 4"/>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8914" name="Rectangle 3"/>
          <p:cNvSpPr>
            <a:spLocks noGrp="1" noRot="1"/>
          </p:cNvSpPr>
          <p:nvPr>
            <p:ph idx="4294967295"/>
          </p:nvPr>
        </p:nvSpPr>
        <p:spPr>
          <a:xfrm>
            <a:off x="684213" y="1341438"/>
            <a:ext cx="7920037" cy="4765040"/>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marL="0" lvl="0" algn="l" defTabSz="914400">
              <a:lnSpc>
                <a:spcPct val="140000"/>
              </a:lnSpc>
              <a:buNone/>
            </a:pPr>
            <a:r>
              <a:rPr lang="zh-CN" altLang="en-US" sz="28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虚拟现实(Virtual Reality)是由计算机生成的一个实时三维空间，虚拟现实具有最重要的3个特征：</a:t>
            </a:r>
          </a:p>
          <a:p>
            <a:pPr marL="449580" lvl="1" indent="-269875" algn="l" defTabSz="914400">
              <a:lnSpc>
                <a:spcPct val="110000"/>
              </a:lnSpc>
              <a:buChar char="l"/>
            </a:pPr>
            <a:r>
              <a:rPr lang="en-US" altLang="zh-CN" sz="24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Interaction(交互)：指参与者通过使用专业设备，用人类的自然技能实现对模拟环境内物体的可操作程度和从环境中得到反馈的自然程度</a:t>
            </a:r>
          </a:p>
          <a:p>
            <a:pPr marL="449580" lvl="1" indent="-269875" algn="l" defTabSz="914400">
              <a:lnSpc>
                <a:spcPct val="110000"/>
              </a:lnSpc>
              <a:buChar char="l"/>
            </a:pPr>
            <a:r>
              <a:rPr lang="en-US" altLang="zh-CN" sz="24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Immersion(沉浸)：最主要技术特征。使用户在计算机所创建的三维虚拟环境中处于一种身临其境的感觉。</a:t>
            </a:r>
          </a:p>
          <a:p>
            <a:pPr marL="449580" lvl="1" indent="-269875" algn="l" defTabSz="914400">
              <a:lnSpc>
                <a:spcPct val="110000"/>
              </a:lnSpc>
              <a:buChar char="l"/>
            </a:pPr>
            <a:r>
              <a:rPr lang="en-US" altLang="zh-CN" sz="2400"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Imagination(想象) ：能解决在工程、医学、军事等方而的很多问题，而这些应用系统的设计与开发就极大的依赖于人类的想象能力</a:t>
            </a:r>
          </a:p>
        </p:txBody>
      </p:sp>
      <p:sp>
        <p:nvSpPr>
          <p:cNvPr id="38915" name="Rectangle 4"/>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9941" name="Picture 4" descr="cavefrontsmall"/>
          <p:cNvPicPr>
            <a:picLocks noChangeAspect="1"/>
          </p:cNvPicPr>
          <p:nvPr/>
        </p:nvPicPr>
        <p:blipFill>
          <a:blip r:embed="rId5"/>
          <a:stretch>
            <a:fillRect/>
          </a:stretch>
        </p:blipFill>
        <p:spPr>
          <a:xfrm>
            <a:off x="1908175" y="1844675"/>
            <a:ext cx="3024505" cy="2202815"/>
          </a:xfrm>
          <a:prstGeom prst="rect">
            <a:avLst/>
          </a:prstGeom>
          <a:noFill/>
          <a:ln w="9525">
            <a:noFill/>
          </a:ln>
        </p:spPr>
      </p:pic>
      <p:pic>
        <p:nvPicPr>
          <p:cNvPr id="39942" name="Picture 5" descr="cave-setup"/>
          <p:cNvPicPr>
            <a:picLocks noChangeAspect="1"/>
          </p:cNvPicPr>
          <p:nvPr/>
        </p:nvPicPr>
        <p:blipFill>
          <a:blip r:embed="rId6"/>
          <a:stretch>
            <a:fillRect/>
          </a:stretch>
        </p:blipFill>
        <p:spPr>
          <a:xfrm>
            <a:off x="5075555" y="1844675"/>
            <a:ext cx="2880995" cy="2193290"/>
          </a:xfrm>
          <a:prstGeom prst="rect">
            <a:avLst/>
          </a:prstGeom>
          <a:noFill/>
          <a:ln w="9525">
            <a:noFill/>
          </a:ln>
        </p:spPr>
      </p:pic>
      <p:pic>
        <p:nvPicPr>
          <p:cNvPr id="39943" name="Picture 6" descr="figure1"/>
          <p:cNvPicPr>
            <a:picLocks noChangeAspect="1"/>
          </p:cNvPicPr>
          <p:nvPr/>
        </p:nvPicPr>
        <p:blipFill>
          <a:blip r:embed="rId7"/>
          <a:stretch>
            <a:fillRect/>
          </a:stretch>
        </p:blipFill>
        <p:spPr>
          <a:xfrm>
            <a:off x="1908175" y="4107815"/>
            <a:ext cx="3024505" cy="2286000"/>
          </a:xfrm>
          <a:prstGeom prst="rect">
            <a:avLst/>
          </a:prstGeom>
          <a:noFill/>
          <a:ln w="9525">
            <a:noFill/>
          </a:ln>
        </p:spPr>
      </p:pic>
      <p:pic>
        <p:nvPicPr>
          <p:cNvPr id="39944" name="Picture 7" descr="dcp_2634"/>
          <p:cNvPicPr>
            <a:picLocks noChangeAspect="1"/>
          </p:cNvPicPr>
          <p:nvPr/>
        </p:nvPicPr>
        <p:blipFill>
          <a:blip r:embed="rId8"/>
          <a:stretch>
            <a:fillRect/>
          </a:stretch>
        </p:blipFill>
        <p:spPr>
          <a:xfrm>
            <a:off x="5075555" y="4107815"/>
            <a:ext cx="2880995" cy="2345690"/>
          </a:xfrm>
          <a:prstGeom prst="rect">
            <a:avLst/>
          </a:prstGeom>
          <a:noFill/>
          <a:ln w="9525">
            <a:noFill/>
          </a:ln>
        </p:spPr>
      </p:pic>
      <p:sp>
        <p:nvSpPr>
          <p:cNvPr id="39939" name="Rectangle 8"/>
          <p:cNvSpPr/>
          <p:nvPr/>
        </p:nvSpPr>
        <p:spPr>
          <a:xfrm>
            <a:off x="395288" y="1268413"/>
            <a:ext cx="2017712" cy="792162"/>
          </a:xfrm>
          <a:prstGeom prst="rect">
            <a:avLst/>
          </a:prstGeom>
          <a:noFill/>
          <a:ln w="9525">
            <a:noFill/>
          </a:ln>
        </p:spPr>
        <p:txBody>
          <a:bodyPr lIns="92075" tIns="46038" rIns="92075" bIns="46038" anchor="ctr" anchorCtr="0"/>
          <a:lstStyle/>
          <a:p>
            <a:r>
              <a:rPr lang="zh-CN" altLang="en-US" sz="2800" b="1" dirty="0">
                <a:solidFill>
                  <a:srgbClr val="000000"/>
                </a:solidFill>
                <a:latin typeface="SimHei" panose="02010600030101010101" pitchFamily="2" charset="-122"/>
                <a:ea typeface="SimHei" panose="02010600030101010101" pitchFamily="2" charset="-122"/>
                <a:cs typeface="SimHei" panose="02010600030101010101" pitchFamily="2" charset="-122"/>
              </a:rPr>
              <a:t>虚拟现实</a:t>
            </a:r>
            <a:r>
              <a:rPr lang="en-US" altLang="zh-CN" sz="2800" b="1" dirty="0">
                <a:solidFill>
                  <a:srgbClr val="000000"/>
                </a:solidFill>
                <a:latin typeface="SimHei" panose="02010600030101010101" pitchFamily="2" charset="-122"/>
                <a:ea typeface="SimHei" panose="02010600030101010101" pitchFamily="2" charset="-122"/>
                <a:cs typeface="SimHei" panose="02010600030101010101" pitchFamily="2" charset="-122"/>
              </a:rPr>
              <a:t>CAVE </a:t>
            </a:r>
            <a:r>
              <a:rPr lang="zh-CN" altLang="en-US" sz="2800" b="1" dirty="0">
                <a:solidFill>
                  <a:srgbClr val="000000"/>
                </a:solidFill>
                <a:latin typeface="SimHei" panose="02010600030101010101" pitchFamily="2" charset="-122"/>
                <a:ea typeface="SimHei" panose="02010600030101010101" pitchFamily="2" charset="-122"/>
                <a:cs typeface="SimHei" panose="02010600030101010101" pitchFamily="2" charset="-122"/>
              </a:rPr>
              <a:t>系统</a:t>
            </a:r>
          </a:p>
        </p:txBody>
      </p:sp>
      <p:sp>
        <p:nvSpPr>
          <p:cNvPr id="39940" name="Rectangle 10"/>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rPr>
              <a:t>四、计算机图形学的应用</a:t>
            </a: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40962" name="Rectangle 2"/>
          <p:cNvSpPr>
            <a:spLocks noGrp="1" noRot="1"/>
          </p:cNvSpPr>
          <p:nvPr>
            <p:ph type="title" idx="4294967295"/>
            <p:custDataLst>
              <p:tags r:id="rId2"/>
            </p:custDataLst>
          </p:nvPr>
        </p:nvSpPr>
        <p:spPr>
          <a:xfrm>
            <a:off x="0" y="1342073"/>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dk2">
                    <a:lumMod val="25000"/>
                  </a:schemeClr>
                </a:solidFill>
                <a:latin typeface="SimHei" panose="02010600030101010101" pitchFamily="2" charset="-122"/>
                <a:ea typeface="SimHei" panose="02010600030101010101" pitchFamily="2" charset="-122"/>
                <a:sym typeface="+mn-ea"/>
              </a:rPr>
              <a:t>虚拟现实设备</a:t>
            </a:r>
          </a:p>
        </p:txBody>
      </p:sp>
      <p:pic>
        <p:nvPicPr>
          <p:cNvPr id="40963" name="Picture 3" descr="galesses"/>
          <p:cNvPicPr>
            <a:picLocks noChangeAspect="1"/>
          </p:cNvPicPr>
          <p:nvPr/>
        </p:nvPicPr>
        <p:blipFill>
          <a:blip r:embed="rId6"/>
          <a:stretch>
            <a:fillRect/>
          </a:stretch>
        </p:blipFill>
        <p:spPr>
          <a:xfrm>
            <a:off x="6732588" y="2205038"/>
            <a:ext cx="1622425" cy="1206500"/>
          </a:xfrm>
          <a:prstGeom prst="rect">
            <a:avLst/>
          </a:prstGeom>
          <a:noFill/>
          <a:ln w="9525">
            <a:noFill/>
          </a:ln>
        </p:spPr>
      </p:pic>
      <p:pic>
        <p:nvPicPr>
          <p:cNvPr id="40967" name="Picture 5" descr="img3"/>
          <p:cNvPicPr>
            <a:picLocks noChangeAspect="1"/>
          </p:cNvPicPr>
          <p:nvPr/>
        </p:nvPicPr>
        <p:blipFill>
          <a:blip r:embed="rId7"/>
          <a:stretch>
            <a:fillRect/>
          </a:stretch>
        </p:blipFill>
        <p:spPr>
          <a:xfrm>
            <a:off x="900430" y="2555875"/>
            <a:ext cx="3810000" cy="1981200"/>
          </a:xfrm>
          <a:prstGeom prst="rect">
            <a:avLst/>
          </a:prstGeom>
          <a:noFill/>
          <a:ln w="9525">
            <a:noFill/>
          </a:ln>
        </p:spPr>
      </p:pic>
      <p:pic>
        <p:nvPicPr>
          <p:cNvPr id="40968" name="Picture 6" descr="CyberPAK_thumbnail"/>
          <p:cNvPicPr>
            <a:picLocks noChangeAspect="1"/>
          </p:cNvPicPr>
          <p:nvPr/>
        </p:nvPicPr>
        <p:blipFill>
          <a:blip r:embed="rId8"/>
          <a:stretch>
            <a:fillRect/>
          </a:stretch>
        </p:blipFill>
        <p:spPr>
          <a:xfrm>
            <a:off x="2519680" y="2060575"/>
            <a:ext cx="3581400" cy="3276600"/>
          </a:xfrm>
          <a:prstGeom prst="rect">
            <a:avLst/>
          </a:prstGeom>
          <a:noFill/>
          <a:ln w="9525">
            <a:noFill/>
          </a:ln>
        </p:spPr>
      </p:pic>
      <p:pic>
        <p:nvPicPr>
          <p:cNvPr id="40965" name="Picture 7" descr="glove"/>
          <p:cNvPicPr>
            <a:picLocks noChangeAspect="1"/>
          </p:cNvPicPr>
          <p:nvPr/>
        </p:nvPicPr>
        <p:blipFill>
          <a:blip r:embed="rId9"/>
          <a:stretch>
            <a:fillRect/>
          </a:stretch>
        </p:blipFill>
        <p:spPr>
          <a:xfrm>
            <a:off x="6804025" y="4005263"/>
            <a:ext cx="1560513" cy="1189037"/>
          </a:xfrm>
          <a:prstGeom prst="rect">
            <a:avLst/>
          </a:prstGeom>
          <a:noFill/>
          <a:ln w="9525">
            <a:noFill/>
          </a:ln>
        </p:spPr>
      </p:pic>
      <p:sp>
        <p:nvSpPr>
          <p:cNvPr id="40966" name="Rectangle 8"/>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41986" name="Rectangle 2"/>
          <p:cNvSpPr>
            <a:spLocks noGrp="1" noRot="1"/>
          </p:cNvSpPr>
          <p:nvPr>
            <p:ph type="title" idx="4294967295"/>
            <p:custDataLst>
              <p:tags r:id="rId2"/>
            </p:custDataLst>
          </p:nvPr>
        </p:nvSpPr>
        <p:spPr>
          <a:xfrm>
            <a:off x="323850" y="1054735"/>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dk2">
                    <a:lumMod val="25000"/>
                  </a:schemeClr>
                </a:solidFill>
                <a:latin typeface="SimHei" panose="02010600030101010101" pitchFamily="2" charset="-122"/>
                <a:ea typeface="SimHei" panose="02010600030101010101" pitchFamily="2" charset="-122"/>
                <a:sym typeface="+mn-ea"/>
              </a:rPr>
              <a:t>虚拟现实设备</a:t>
            </a:r>
          </a:p>
        </p:txBody>
      </p:sp>
      <p:pic>
        <p:nvPicPr>
          <p:cNvPr id="41987" name="Picture 3" descr="IDesk2"/>
          <p:cNvPicPr>
            <a:picLocks noChangeAspect="1"/>
          </p:cNvPicPr>
          <p:nvPr/>
        </p:nvPicPr>
        <p:blipFill>
          <a:blip r:embed="rId6"/>
          <a:stretch>
            <a:fillRect/>
          </a:stretch>
        </p:blipFill>
        <p:spPr>
          <a:xfrm>
            <a:off x="115888" y="1835150"/>
            <a:ext cx="3808412" cy="3589338"/>
          </a:xfrm>
          <a:prstGeom prst="rect">
            <a:avLst/>
          </a:prstGeom>
          <a:noFill/>
          <a:ln w="9525">
            <a:noFill/>
          </a:ln>
        </p:spPr>
      </p:pic>
      <p:pic>
        <p:nvPicPr>
          <p:cNvPr id="41988" name="Picture 4" descr="workbench"/>
          <p:cNvPicPr>
            <a:picLocks noChangeAspect="1"/>
          </p:cNvPicPr>
          <p:nvPr/>
        </p:nvPicPr>
        <p:blipFill>
          <a:blip r:embed="rId7"/>
          <a:stretch>
            <a:fillRect/>
          </a:stretch>
        </p:blipFill>
        <p:spPr>
          <a:xfrm>
            <a:off x="4003675" y="2060575"/>
            <a:ext cx="5105400" cy="3581400"/>
          </a:xfrm>
          <a:prstGeom prst="rect">
            <a:avLst/>
          </a:prstGeom>
          <a:noFill/>
          <a:ln w="9525">
            <a:noFill/>
          </a:ln>
        </p:spPr>
      </p:pic>
      <p:sp>
        <p:nvSpPr>
          <p:cNvPr id="41989" name="Rectangle 5"/>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sym typeface="+mn-ea"/>
              </a:rPr>
              <a:t>五</a:t>
            </a:r>
            <a:r>
              <a:rPr lang="zh-CN" altLang="en-US" sz="4400" b="1" dirty="0">
                <a:solidFill>
                  <a:schemeClr val="accent1">
                    <a:lumMod val="75000"/>
                  </a:schemeClr>
                </a:solidFill>
                <a:latin typeface="SimHei" panose="02010600030101010101" pitchFamily="2" charset="-122"/>
                <a:ea typeface="SimHei" panose="02010600030101010101" pitchFamily="2" charset="-122"/>
              </a:rPr>
              <a:t>、计算机图形学的应用</a:t>
            </a:r>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3010" name="Rectangle 3"/>
          <p:cNvSpPr>
            <a:spLocks noGrp="1" noRot="1"/>
          </p:cNvSpPr>
          <p:nvPr>
            <p:ph idx="4294967295"/>
          </p:nvPr>
        </p:nvSpPr>
        <p:spPr>
          <a:xfrm>
            <a:off x="457200" y="2051050"/>
            <a:ext cx="7673975" cy="407860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zh-CN" altLang="en-US"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计算机图形：重点研究从三维模型表示到产生二维图像显示的实现过程。</a:t>
            </a:r>
          </a:p>
          <a:p>
            <a:pPr lvl="0" algn="l" defTabSz="914400">
              <a:lnSpc>
                <a:spcPct val="100000"/>
              </a:lnSpc>
            </a:pPr>
            <a:r>
              <a:rPr lang="zh-CN" altLang="en-US"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主要任务涉及:</a:t>
            </a:r>
          </a:p>
          <a:p>
            <a:pPr lvl="1" algn="l" defTabSz="914400">
              <a:lnSpc>
                <a:spcPct val="100000"/>
              </a:lnSpc>
            </a:pPr>
            <a:r>
              <a:rPr lang="zh-CN" altLang="en-US" i="1"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建模: 创建用计算机表示的三维物体模型，主要是形状表述与定义</a:t>
            </a:r>
          </a:p>
          <a:p>
            <a:pPr lvl="1" algn="l" defTabSz="914400">
              <a:lnSpc>
                <a:spcPct val="100000"/>
              </a:lnSpc>
            </a:pPr>
            <a:r>
              <a:rPr lang="zh-CN" altLang="en-US" i="1"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渲染: 通过各种矩阵变换产生物体的二维图像，主要考虑光照、透视变换</a:t>
            </a:r>
          </a:p>
          <a:p>
            <a:pPr lvl="1" algn="l" defTabSz="914400">
              <a:lnSpc>
                <a:spcPct val="100000"/>
              </a:lnSpc>
            </a:pPr>
            <a:r>
              <a:rPr lang="zh-CN" altLang="en-US" i="1" spc="0" dirty="0">
                <a:solidFill>
                  <a:srgbClr val="000000"/>
                </a:solidFill>
                <a:latin typeface="SimHei" panose="02010600030101010101" pitchFamily="2" charset="-122"/>
                <a:ea typeface="SimHei" panose="02010600030101010101" pitchFamily="2" charset="-122"/>
                <a:cs typeface="SimHei" panose="02010600030101010101" pitchFamily="2" charset="-122"/>
                <a:sym typeface="+mn-ea"/>
              </a:rPr>
              <a:t>动画: 描述物体运动变化</a:t>
            </a:r>
          </a:p>
        </p:txBody>
      </p:sp>
      <p:sp>
        <p:nvSpPr>
          <p:cNvPr id="43011" name="Rectangle 6"/>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rPr>
              <a:t>六、总结</a:t>
            </a:r>
          </a:p>
        </p:txBody>
      </p:sp>
    </p:spTree>
    <p:custDataLst>
      <p:tags r:id="rId1"/>
    </p:custData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44034" name="Rectangle 2"/>
          <p:cNvSpPr>
            <a:spLocks noGrp="1" noRot="1"/>
          </p:cNvSpPr>
          <p:nvPr>
            <p:ph type="title" idx="4294967295"/>
            <p:custDataLst>
              <p:tags r:id="rId2"/>
            </p:custDataLst>
          </p:nvPr>
        </p:nvSpPr>
        <p:spPr>
          <a:xfrm>
            <a:off x="250825" y="1380648"/>
            <a:ext cx="8145463" cy="681990"/>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z="3200" spc="0" dirty="0">
                <a:solidFill>
                  <a:schemeClr val="dk2">
                    <a:lumMod val="25000"/>
                  </a:schemeClr>
                </a:solidFill>
                <a:latin typeface="SimHei" panose="02010600030101010101" pitchFamily="2" charset="-122"/>
                <a:ea typeface="SimHei" panose="02010600030101010101" pitchFamily="2" charset="-122"/>
                <a:sym typeface="+mn-ea"/>
              </a:rPr>
              <a:t>为什么要学习计算机图形学</a:t>
            </a:r>
          </a:p>
        </p:txBody>
      </p:sp>
      <p:sp>
        <p:nvSpPr>
          <p:cNvPr id="44035" name="Rectangle 3"/>
          <p:cNvSpPr>
            <a:spLocks noGrp="1" noRot="1"/>
          </p:cNvSpPr>
          <p:nvPr>
            <p:ph idx="4294967295"/>
            <p:custDataLst>
              <p:tags r:id="rId3"/>
            </p:custDataLst>
          </p:nvPr>
        </p:nvSpPr>
        <p:spPr>
          <a:xfrm>
            <a:off x="457200" y="2051050"/>
            <a:ext cx="7673975" cy="369760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zh-CN" altLang="en-US" sz="28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计算机图形学很“ cool”</a:t>
            </a:r>
          </a:p>
          <a:p>
            <a:pPr lvl="1" algn="l" defTabSz="914400">
              <a:lnSpc>
                <a:spcPct val="100000"/>
              </a:lnSpc>
            </a:pPr>
            <a:r>
              <a:rPr lang="zh-CN" altLang="en-US"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我能“看到”我所作的内容</a:t>
            </a:r>
          </a:p>
          <a:p>
            <a:pPr lvl="1" algn="l" defTabSz="914400">
              <a:lnSpc>
                <a:spcPct val="100000"/>
              </a:lnSpc>
            </a:pPr>
            <a:r>
              <a:rPr lang="zh-CN" altLang="en-US"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我也能让别人“看到”我所作的内容</a:t>
            </a:r>
          </a:p>
          <a:p>
            <a:pPr lvl="0" algn="l" defTabSz="914400">
              <a:lnSpc>
                <a:spcPct val="100000"/>
              </a:lnSpc>
            </a:pPr>
            <a:r>
              <a:rPr lang="zh-CN" altLang="en-US" sz="28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计算机图形有很多研究的内容</a:t>
            </a:r>
          </a:p>
          <a:p>
            <a:pPr lvl="1" algn="l" defTabSz="914400">
              <a:lnSpc>
                <a:spcPct val="100000"/>
              </a:lnSpc>
            </a:pPr>
            <a:r>
              <a:rPr lang="zh-CN" altLang="en-US"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涉及 simulation, AI, algorithms, architecture…</a:t>
            </a:r>
          </a:p>
          <a:p>
            <a:pPr lvl="0" algn="l" defTabSz="914400">
              <a:lnSpc>
                <a:spcPct val="100000"/>
              </a:lnSpc>
            </a:pPr>
            <a:r>
              <a:rPr lang="zh-CN" altLang="en-US" sz="28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计算机图形给我们带来“ fun”</a:t>
            </a:r>
          </a:p>
          <a:p>
            <a:pPr lvl="1" algn="l" defTabSz="914400">
              <a:lnSpc>
                <a:spcPct val="100000"/>
              </a:lnSpc>
            </a:pPr>
            <a:r>
              <a:rPr lang="zh-CN" altLang="en-US" sz="2400" spc="0" dirty="0">
                <a:solidFill>
                  <a:schemeClr val="dk1"/>
                </a:solidFill>
                <a:latin typeface="SimHei" panose="02010600030101010101" pitchFamily="2" charset="-122"/>
                <a:ea typeface="SimHei" panose="02010600030101010101" pitchFamily="2" charset="-122"/>
                <a:cs typeface="SimHei" panose="02010600030101010101" pitchFamily="2" charset="-122"/>
                <a:sym typeface="+mn-ea"/>
              </a:rPr>
              <a:t>计算机的一门“艺术”设计</a:t>
            </a:r>
          </a:p>
        </p:txBody>
      </p:sp>
      <p:sp>
        <p:nvSpPr>
          <p:cNvPr id="44036" name="Rectangle 4"/>
          <p:cNvSpPr>
            <a:spLocks noRot="1"/>
          </p:cNvSpPr>
          <p:nvPr/>
        </p:nvSpPr>
        <p:spPr>
          <a:xfrm>
            <a:off x="250825" y="473075"/>
            <a:ext cx="8540750" cy="768350"/>
          </a:xfrm>
          <a:prstGeom prst="rect">
            <a:avLst/>
          </a:prstGeom>
          <a:noFill/>
          <a:ln w="9525">
            <a:noFill/>
          </a:ln>
        </p:spPr>
        <p:txBody>
          <a:bodyPr anchor="ctr" anchorCtr="0">
            <a:spAutoFit/>
          </a:bodyPr>
          <a:lstStyle/>
          <a:p>
            <a:pPr algn="ctr"/>
            <a:r>
              <a:rPr lang="zh-CN" altLang="en-US" sz="4400" b="1" dirty="0">
                <a:solidFill>
                  <a:schemeClr val="accent1">
                    <a:lumMod val="75000"/>
                  </a:schemeClr>
                </a:solidFill>
                <a:latin typeface="SimHei" panose="02010600030101010101" pitchFamily="2" charset="-122"/>
                <a:ea typeface="SimHei" panose="02010600030101010101" pitchFamily="2" charset="-122"/>
              </a:rPr>
              <a:t>六、总结</a:t>
            </a:r>
          </a:p>
        </p:txBody>
      </p:sp>
    </p:spTree>
    <p:custDataLst>
      <p:tags r:id="rId1"/>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95266" name="Rectangle 2"/>
          <p:cNvSpPr>
            <a:spLocks noGrp="1" noRot="1"/>
          </p:cNvSpPr>
          <p:nvPr>
            <p:ph type="title" idx="4294967295"/>
          </p:nvPr>
        </p:nvSpPr>
        <p:spPr>
          <a:xfrm>
            <a:off x="611188" y="29687"/>
            <a:ext cx="8080375" cy="1272540"/>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z="3200" spc="0" dirty="0">
                <a:solidFill>
                  <a:schemeClr val="accent1">
                    <a:lumMod val="75000"/>
                  </a:schemeClr>
                </a:solidFill>
                <a:latin typeface="SimHei" panose="02010600030101010101" pitchFamily="2" charset="-122"/>
                <a:ea typeface="SimHei" panose="02010600030101010101" pitchFamily="2" charset="-122"/>
                <a:cs typeface="SimHei" panose="02010600030101010101" pitchFamily="2" charset="-122"/>
                <a:sym typeface="+mn-ea"/>
              </a:rPr>
              <a:t>表1-1    图形处理与图像处理的区别和特点</a:t>
            </a:r>
          </a:p>
        </p:txBody>
      </p:sp>
      <p:graphicFrame>
        <p:nvGraphicFramePr>
          <p:cNvPr id="395267" name="Group 3"/>
          <p:cNvGraphicFramePr>
            <a:graphicFrameLocks noGrp="1"/>
          </p:cNvGraphicFramePr>
          <p:nvPr>
            <p:ph idx="4294967295"/>
          </p:nvPr>
        </p:nvGraphicFramePr>
        <p:xfrm>
          <a:off x="468313" y="1412875"/>
          <a:ext cx="8458200" cy="4576256"/>
        </p:xfrm>
        <a:graphic>
          <a:graphicData uri="http://schemas.openxmlformats.org/drawingml/2006/table">
            <a:tbl>
              <a:tblPr/>
              <a:tblGrid>
                <a:gridCol w="1150620">
                  <a:extLst>
                    <a:ext uri="{9D8B030D-6E8A-4147-A177-3AD203B41FA5}">
                      <a16:colId xmlns:a16="http://schemas.microsoft.com/office/drawing/2014/main" val="20000"/>
                    </a:ext>
                  </a:extLst>
                </a:gridCol>
                <a:gridCol w="3889375">
                  <a:extLst>
                    <a:ext uri="{9D8B030D-6E8A-4147-A177-3AD203B41FA5}">
                      <a16:colId xmlns:a16="http://schemas.microsoft.com/office/drawing/2014/main" val="20001"/>
                    </a:ext>
                  </a:extLst>
                </a:gridCol>
                <a:gridCol w="3418205">
                  <a:extLst>
                    <a:ext uri="{9D8B030D-6E8A-4147-A177-3AD203B41FA5}">
                      <a16:colId xmlns:a16="http://schemas.microsoft.com/office/drawing/2014/main" val="20002"/>
                    </a:ext>
                  </a:extLst>
                </a:gridCol>
              </a:tblGrid>
              <a:tr h="503238">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endParaRPr kumimoji="0" lang="zh-CN" altLang="zh-CN" sz="1800" b="1" i="0" u="none" strike="noStrike" cap="none" normalizeH="0" baseline="0">
                        <a:ln>
                          <a:noFill/>
                        </a:ln>
                        <a:solidFill>
                          <a:schemeClr val="tx1"/>
                        </a:solidFill>
                        <a:effectLst/>
                        <a:latin typeface="SimHei" panose="02010600030101010101" pitchFamily="2" charset="-122"/>
                        <a:ea typeface="SimHei"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rgbClr val="C02106"/>
                          </a:solidFill>
                          <a:effectLst/>
                          <a:latin typeface="SimHei" panose="02010600030101010101" pitchFamily="2" charset="-122"/>
                          <a:ea typeface="SimHei" panose="02010600030101010101" pitchFamily="2" charset="-122"/>
                        </a:rPr>
                        <a:t>图形处理</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SimHei" panose="02010600030101010101" pitchFamily="2" charset="-122"/>
                          <a:ea typeface="SimHei" panose="02010600030101010101" pitchFamily="2" charset="-122"/>
                        </a:rPr>
                        <a:t>图像处理</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76313">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SimHei" panose="02010600030101010101" pitchFamily="2" charset="-122"/>
                          <a:ea typeface="SimHei" panose="02010600030101010101" pitchFamily="2" charset="-122"/>
                        </a:rPr>
                        <a:t>数据来源</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rgbClr val="C02106"/>
                          </a:solidFill>
                          <a:effectLst/>
                          <a:latin typeface="SimHei" panose="02010600030101010101" pitchFamily="2" charset="-122"/>
                          <a:ea typeface="SimHei" panose="02010600030101010101" pitchFamily="2" charset="-122"/>
                        </a:rPr>
                        <a:t>多来源于主观世界，人为地由计算机产生，由数据描述而生成图形</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SimHei" panose="02010600030101010101" pitchFamily="2" charset="-122"/>
                          <a:ea typeface="SimHei" panose="02010600030101010101" pitchFamily="2" charset="-122"/>
                          <a:cs typeface="SimHei" panose="02010600030101010101" pitchFamily="2" charset="-122"/>
                        </a:rPr>
                        <a:t>多来源于客观世界，来自对实物的拍摄、捡取</a:t>
                      </a:r>
                      <a:r>
                        <a:rPr kumimoji="0" lang="en-US" altLang="zh-CN" sz="1800" b="1" i="0" u="none" strike="noStrike" cap="none" normalizeH="0" baseline="0">
                          <a:ln>
                            <a:noFill/>
                          </a:ln>
                          <a:solidFill>
                            <a:schemeClr val="tx1"/>
                          </a:solidFill>
                          <a:effectLst/>
                          <a:latin typeface="SimHei" panose="02010600030101010101" pitchFamily="2" charset="-122"/>
                          <a:ea typeface="SimHei" panose="02010600030101010101" pitchFamily="2" charset="-122"/>
                          <a:cs typeface="SimHei" panose="02010600030101010101" pitchFamily="2" charset="-122"/>
                        </a:rPr>
                        <a:t>,</a:t>
                      </a:r>
                      <a:r>
                        <a:rPr kumimoji="0" lang="zh-CN" altLang="en-US" sz="1800" b="1" i="0" u="none" strike="noStrike" cap="none" normalizeH="0" baseline="0">
                          <a:ln>
                            <a:noFill/>
                          </a:ln>
                          <a:solidFill>
                            <a:schemeClr val="tx1"/>
                          </a:solidFill>
                          <a:effectLst/>
                          <a:latin typeface="SimHei" panose="02010600030101010101" pitchFamily="2" charset="-122"/>
                          <a:ea typeface="SimHei" panose="02010600030101010101" pitchFamily="2" charset="-122"/>
                          <a:cs typeface="SimHei" panose="02010600030101010101" pitchFamily="2" charset="-122"/>
                        </a:rPr>
                        <a:t>由图形再到图形的生成</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74725">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SimHei" panose="02010600030101010101" pitchFamily="2" charset="-122"/>
                          <a:ea typeface="SimHei" panose="02010600030101010101" pitchFamily="2" charset="-122"/>
                        </a:rPr>
                        <a:t>处理方法</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rgbClr val="C02106"/>
                          </a:solidFill>
                          <a:effectLst/>
                          <a:latin typeface="SimHei" panose="02010600030101010101" pitchFamily="2" charset="-122"/>
                          <a:ea typeface="SimHei" panose="02010600030101010101" pitchFamily="2" charset="-122"/>
                        </a:rPr>
                        <a:t>图形处理技术包括：几何变换，拟合，图形操作，图形模型产生，图形处理，隐藏线，面的消除，浓淡处理，色彩纹理处理，图案生成等</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SimHei" panose="02010600030101010101" pitchFamily="2" charset="-122"/>
                          <a:ea typeface="SimHei" panose="02010600030101010101" pitchFamily="2" charset="-122"/>
                        </a:rPr>
                        <a:t>图像处理技术包括：图像几何修正（校正），图像采集、存储、编码、滤波、增强、压缩、复原、重建、图形理解识别等</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0425">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SimHei" panose="02010600030101010101" pitchFamily="2" charset="-122"/>
                          <a:ea typeface="SimHei" panose="02010600030101010101" pitchFamily="2" charset="-122"/>
                        </a:rPr>
                        <a:t>理论基础</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rgbClr val="C02106"/>
                          </a:solidFill>
                          <a:effectLst/>
                          <a:latin typeface="SimHei" panose="02010600030101010101" pitchFamily="2" charset="-122"/>
                          <a:ea typeface="SimHei" panose="02010600030101010101" pitchFamily="2" charset="-122"/>
                        </a:rPr>
                        <a:t>多利用数学矩阵代数、计算几何、分形几何等</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SimHei" panose="02010600030101010101" pitchFamily="2" charset="-122"/>
                          <a:ea typeface="SimHei" panose="02010600030101010101" pitchFamily="2" charset="-122"/>
                        </a:rPr>
                        <a:t>多利用二维数字信号滤波，各种信号正交变换等</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74725">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SimHei" panose="02010600030101010101" pitchFamily="2" charset="-122"/>
                          <a:ea typeface="SimHei" panose="02010600030101010101" pitchFamily="2" charset="-122"/>
                        </a:rPr>
                        <a:t>应用领域</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rgbClr val="C02106"/>
                          </a:solidFill>
                          <a:effectLst/>
                          <a:latin typeface="SimHei" panose="02010600030101010101" pitchFamily="2" charset="-122"/>
                          <a:ea typeface="SimHei" panose="02010600030101010101" pitchFamily="2" charset="-122"/>
                          <a:cs typeface="SimHei" panose="02010600030101010101" pitchFamily="2" charset="-122"/>
                        </a:rPr>
                        <a:t>多应用</a:t>
                      </a:r>
                      <a:r>
                        <a:rPr kumimoji="0" lang="en-US" altLang="zh-CN" sz="1800" b="1" i="0" u="none" strike="noStrike" cap="none" normalizeH="0" baseline="0">
                          <a:ln>
                            <a:noFill/>
                          </a:ln>
                          <a:solidFill>
                            <a:srgbClr val="C02106"/>
                          </a:solidFill>
                          <a:effectLst/>
                          <a:latin typeface="SimHei" panose="02010600030101010101" pitchFamily="2" charset="-122"/>
                          <a:ea typeface="SimHei" panose="02010600030101010101" pitchFamily="2" charset="-122"/>
                          <a:cs typeface="SimHei" panose="02010600030101010101" pitchFamily="2" charset="-122"/>
                        </a:rPr>
                        <a:t>CAD/CAM/CAE/CAI</a:t>
                      </a:r>
                      <a:r>
                        <a:rPr kumimoji="0" lang="zh-CN" altLang="en-US" sz="1800" b="1" i="0" u="none" strike="noStrike" cap="none" normalizeH="0" baseline="0">
                          <a:ln>
                            <a:noFill/>
                          </a:ln>
                          <a:solidFill>
                            <a:srgbClr val="C02106"/>
                          </a:solidFill>
                          <a:effectLst/>
                          <a:latin typeface="SimHei" panose="02010600030101010101" pitchFamily="2" charset="-122"/>
                          <a:ea typeface="SimHei" panose="02010600030101010101" pitchFamily="2" charset="-122"/>
                          <a:cs typeface="SimHei" panose="02010600030101010101" pitchFamily="2" charset="-122"/>
                        </a:rPr>
                        <a:t>等领域，以及计算机艺术、计算机模拟、计算机动画、多媒体系统应用等</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0"/>
                        </a:spcBef>
                        <a:spcAft>
                          <a:spcPct val="0"/>
                        </a:spcAft>
                        <a:buClr>
                          <a:srgbClr val="FF0000"/>
                        </a:buClr>
                        <a:buSzPct val="80000"/>
                        <a:buFont typeface="Wingdings" panose="05000000000000000000" pitchFamily="2" charset="2"/>
                        <a:buNone/>
                      </a:pPr>
                      <a:r>
                        <a:rPr kumimoji="0" lang="zh-CN" altLang="en-US" sz="1800" b="1" i="0" u="none" strike="noStrike" cap="none" normalizeH="0" baseline="0">
                          <a:ln>
                            <a:noFill/>
                          </a:ln>
                          <a:solidFill>
                            <a:schemeClr val="tx1"/>
                          </a:solidFill>
                          <a:effectLst/>
                          <a:latin typeface="SimHei" panose="02010600030101010101" pitchFamily="2" charset="-122"/>
                          <a:ea typeface="SimHei" panose="02010600030101010101" pitchFamily="2" charset="-122"/>
                        </a:rPr>
                        <a:t>多应用于多媒体系统，医学，遥感遥测，工业控制，监测监视，天文气象，军事侦察等</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395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2290" name="Rectangle 3"/>
          <p:cNvSpPr>
            <a:spLocks noGrp="1" noRot="1"/>
          </p:cNvSpPr>
          <p:nvPr>
            <p:ph idx="4294967295"/>
            <p:custDataLst>
              <p:tags r:id="rId2"/>
            </p:custDataLst>
          </p:nvPr>
        </p:nvSpPr>
        <p:spPr>
          <a:xfrm>
            <a:off x="304800" y="1981200"/>
            <a:ext cx="8540750" cy="3143885"/>
          </a:xfrm>
          <a:noFill/>
          <a:ln w="9525">
            <a:noFill/>
          </a:ln>
        </p:spPr>
        <p:txBody>
          <a:bodyPr vert="horz" wrap="square" lIns="91440" tIns="45720" rIns="91440" bIns="45720" rtlCol="0" anchor="t" anchorCtr="0">
            <a:spAutoFit/>
          </a:bodyPr>
          <a:lstStyle>
            <a:lvl1pPr marL="342900" indent="-342900" algn="l" rtl="0" fontAlgn="base">
              <a:spcBef>
                <a:spcPct val="20000"/>
              </a:spcBef>
              <a:spcAft>
                <a:spcPct val="0"/>
              </a:spcAft>
              <a:buClr>
                <a:srgbClr val="FF0000"/>
              </a:buClr>
              <a:buSzPct val="80000"/>
              <a:buFont typeface="Wingdings" panose="05000000000000000000" pitchFamily="2" charset="2"/>
              <a:buChar char="l"/>
              <a:defRPr sz="3200" b="1">
                <a:solidFill>
                  <a:schemeClr val="tx1"/>
                </a:solidFill>
                <a:latin typeface="+mn-lt"/>
                <a:ea typeface="+mn-ea"/>
                <a:cs typeface="+mn-cs"/>
              </a:defRPr>
            </a:lvl1pPr>
            <a:lvl2pPr marL="742950" indent="-285750" algn="l" rtl="0" fontAlgn="base">
              <a:spcBef>
                <a:spcPct val="20000"/>
              </a:spcBef>
              <a:spcAft>
                <a:spcPct val="0"/>
              </a:spcAft>
              <a:buClr>
                <a:schemeClr val="tx1"/>
              </a:buClr>
              <a:buSzPct val="80000"/>
              <a:buFont typeface="Wingdings" panose="05000000000000000000" pitchFamily="2" charset="2"/>
              <a:buChar char="Ø"/>
              <a:defRPr sz="2800" b="1">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0"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sym typeface="+mn-ea"/>
              </a:rPr>
              <a:t>计算机图形学为计算机发展注入了新生力量：操作系统中的图形界面交互方式替代了较早的字符交互方式；虚拟仿真提供了用户直观学习与操作代替了直接对海量数据的分析。</a:t>
            </a:r>
          </a:p>
          <a:p>
            <a:pPr lvl="0" algn="l" defTabSz="914400">
              <a:lnSpc>
                <a:spcPct val="100000"/>
              </a:lnSpc>
            </a:pPr>
            <a:r>
              <a:rPr lang="zh-CN" altLang="en-US" spc="0" dirty="0">
                <a:solidFill>
                  <a:schemeClr val="dk1"/>
                </a:solidFill>
                <a:latin typeface="SimHei" panose="02010600030101010101" pitchFamily="2" charset="-122"/>
                <a:ea typeface="SimHei" panose="02010600030101010101" pitchFamily="2" charset="-122"/>
                <a:sym typeface="+mn-ea"/>
              </a:rPr>
              <a:t>计算机图形发展经历了很长时间，逐渐形成了完整的技术体系。</a:t>
            </a:r>
          </a:p>
        </p:txBody>
      </p:sp>
      <p:sp>
        <p:nvSpPr>
          <p:cNvPr id="12291" name="Rectangle 4"/>
          <p:cNvSpPr>
            <a:spLocks noGrp="1" noRot="1"/>
          </p:cNvSpPr>
          <p:nvPr>
            <p:ph type="title" idx="4294967295"/>
          </p:nvPr>
        </p:nvSpPr>
        <p:spPr>
          <a:xfrm>
            <a:off x="301625" y="805498"/>
            <a:ext cx="8540750" cy="903605"/>
          </a:xfrm>
          <a:noFill/>
          <a:ln w="9525">
            <a:noFill/>
          </a:ln>
        </p:spPr>
        <p:txBody>
          <a:bodyPr vert="horz" wrap="square" lIns="91440" tIns="45720" rIns="91440" bIns="45720" rtlCol="0" anchor="ctr" anchorCtr="0">
            <a:spAutoFit/>
          </a:bodyPr>
          <a:lstStyle>
            <a:lvl1pPr algn="ctr" rtl="0" fontAlgn="base">
              <a:spcBef>
                <a:spcPct val="0"/>
              </a:spcBef>
              <a:spcAft>
                <a:spcPct val="0"/>
              </a:spcAft>
              <a:defRPr sz="4400" b="1">
                <a:solidFill>
                  <a:schemeClr val="tx2"/>
                </a:solidFill>
                <a:latin typeface="+mj-lt"/>
                <a:ea typeface="+mj-ea"/>
                <a:cs typeface="+mj-cs"/>
              </a:defRPr>
            </a:lvl1pPr>
            <a:lvl2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SimSun" panose="02010600030101010101" pitchFamily="2" charset="-122"/>
              </a:defRPr>
            </a:lvl9pPr>
          </a:lstStyle>
          <a:p>
            <a:pPr lvl="0" algn="ctr" defTabSz="914400">
              <a:buClrTx/>
              <a:buSzTx/>
              <a:buFontTx/>
            </a:pPr>
            <a:r>
              <a:rPr lang="zh-CN" altLang="en-US" spc="0" dirty="0">
                <a:solidFill>
                  <a:schemeClr val="accent1">
                    <a:lumMod val="75000"/>
                  </a:schemeClr>
                </a:solidFill>
                <a:latin typeface="SimHei" panose="02010600030101010101" pitchFamily="2" charset="-122"/>
                <a:ea typeface="SimHei" panose="02010600030101010101" pitchFamily="2" charset="-122"/>
                <a:cs typeface="SimHei" panose="02010600030101010101" pitchFamily="2" charset="-122"/>
                <a:sym typeface="+mn-ea"/>
              </a:rPr>
              <a:t>二 、计算机图形学的发展</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I0YTUwMmE2NTg5ZDAxMjgwNzFlMjhkZTU0NTczODc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76421_1"/>
  <p:tag name="KSO_WM_TEMPLATE_CATEGORY" val="custom"/>
  <p:tag name="KSO_WM_TEMPLATE_INDEX" val="20177098"/>
  <p:tag name="KSO_WM_SLIDE_ID" val="custom20177098_1"/>
  <p:tag name="KSO_WM_SLIDE_INDEX" val="1"/>
  <p:tag name="KSO_WM_TEMPLATE_SUBCATEGORY" val="0"/>
  <p:tag name="KSO_WM_TEMPLATE_THUMBS_INDEX" val="1、6、11、12、17、18、23、24、30、31"/>
  <p:tag name="KSO_WM_TEMPLATE_TOPIC_ID" val="2869567"/>
  <p:tag name="KSO_WM_TEMPLATE_OUTLINE_ID" val="15"/>
  <p:tag name="KSO_WM_TEMPLATE_SCENE_ID" val="1"/>
  <p:tag name="KSO_WM_TEMPLATE_JOB_ID" val="2"/>
  <p:tag name="KSO_WM_TEMPLATE_TOPIC_DEFAULT" val="1"/>
  <p:tag name="KSO_WM_SLIDE_SUBTYPE" val="pureTxt"/>
  <p:tag name="KSO_WM_TEMPLATE_MASTER_TYPE" val="1"/>
  <p:tag name="KSO_WM_TEMPLATE_COLOR_TYPE" val="0"/>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a"/>
  <p:tag name="KSO_WM_UNIT_INDEX" val="1"/>
  <p:tag name="KSO_WM_UNIT_LAYERLEVEL" val="1"/>
  <p:tag name="KSO_WM_UNIT_VALUE" val="14"/>
  <p:tag name="KSO_WM_UNIT_ISCONTENTSTITLE" val="0"/>
  <p:tag name="KSO_WM_UNIT_HIGHLIGHT" val="0"/>
  <p:tag name="KSO_WM_UNIT_COMPATIBLE" val="0"/>
  <p:tag name="KSO_WM_UNIT_ID" val="custom20177098_1*a*1"/>
  <p:tag name="KSO_WM_UNIT_PRESET_TEXT" val="蓝色水墨中国风工作总结"/>
  <p:tag name="KSO_WM_UNIT_NOCLEAR" val="0"/>
  <p:tag name="KSO_WM_UNIT_DIAGRAM_ISNUMVISUAL" val="0"/>
  <p:tag name="KSO_WM_UNIT_DIAGRAM_ISREFERUNIT" val="0"/>
  <p:tag name="KSO_WM_UNIT_ISNUMDGMTITLE" val="0"/>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b"/>
  <p:tag name="KSO_WM_UNIT_INDEX" val="1"/>
  <p:tag name="KSO_WM_UNIT_LAYERLEVEL" val="1"/>
  <p:tag name="KSO_WM_UNIT_VALUE" val="66"/>
  <p:tag name="KSO_WM_UNIT_ISCONTENTSTITLE" val="0"/>
  <p:tag name="KSO_WM_UNIT_HIGHLIGHT" val="0"/>
  <p:tag name="KSO_WM_UNIT_COMPATIBLE" val="0"/>
  <p:tag name="KSO_WM_UNIT_ID" val="custom20177098_1*b*1"/>
  <p:tag name="KSO_WM_UNIT_NOCLEAR" val="0"/>
  <p:tag name="KSO_WM_UNIT_DIAGRAM_ISNUMVISUAL" val="0"/>
  <p:tag name="KSO_WM_UNIT_DIAGRAM_ISREFERUNIT" val="0"/>
  <p:tag name="KSO_WM_UNIT_PRESET_TEXT" val="请在此输入您的副标题"/>
  <p:tag name="KSO_WM_UNIT_ISNUMDGMTITLE" val="0"/>
  <p:tag name="KSO_WM_UNIT_TEXT_FILL_FORE_SCHEMECOLOR_INDEX_BRIGHTNESS" val="0"/>
  <p:tag name="KSO_WM_UNIT_TEXT_FILL_FORE_SCHEMECOLOR_INDEX" val="10"/>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098"/>
  <p:tag name="KSO_WM_TAG_VERSION" val="1.0"/>
  <p:tag name="KSO_WM_BEAUTIFY_FLAG" val="#wm#"/>
  <p:tag name="KSO_WM_UNIT_TYPE" val="a"/>
  <p:tag name="KSO_WM_UNIT_INDEX" val="1"/>
  <p:tag name="KSO_WM_UNIT_LAYERLEVEL" val="1"/>
  <p:tag name="KSO_WM_UNIT_VALUE" val="14"/>
  <p:tag name="KSO_WM_UNIT_ISCONTENTSTITLE" val="0"/>
  <p:tag name="KSO_WM_UNIT_HIGHLIGHT" val="0"/>
  <p:tag name="KSO_WM_UNIT_COMPATIBLE" val="0"/>
  <p:tag name="KSO_WM_UNIT_ID" val="custom20177098_1*a*1"/>
  <p:tag name="KSO_WM_UNIT_PRESET_TEXT" val="蓝色水墨中国风工作总结"/>
  <p:tag name="KSO_WM_UNIT_NOCLEAR" val="0"/>
  <p:tag name="KSO_WM_UNIT_DIAGRAM_ISNUMVISUAL" val="0"/>
  <p:tag name="KSO_WM_UNIT_DIAGRAM_ISREFERUNIT" val="0"/>
  <p:tag name="KSO_WM_UNIT_ISNUMDGMTITLE" val="0"/>
</p:tagLst>
</file>

<file path=ppt/tags/tag12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3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4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05,&quot;width&quot;:8640}"/>
</p:tagLst>
</file>

<file path=ppt/tags/tag15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5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5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7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7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7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96.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97.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1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09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02.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2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09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76421_1"/>
  <p:tag name="KSO_WM_TEMPLATE_CATEGORY" val="custom"/>
  <p:tag name="KSO_WM_TEMPLATE_INDEX" val="20177098"/>
  <p:tag name="KSO_WM_TEMPLATE_SUBCATEGORY" val="0"/>
  <p:tag name="KSO_WM_TEMPLATE_THUMBS_INDEX" val="1、6、11、12、17、18、23、24、30、31"/>
  <p:tag name="KSO_WM_TEMPLATE_TOPIC_ID" val="2869567"/>
  <p:tag name="KSO_WM_TEMPLATE_OUTLINE_ID" val="15"/>
  <p:tag name="KSO_WM_TEMPLATE_SCENE_ID" val="1"/>
  <p:tag name="KSO_WM_TEMPLATE_JOB_ID" val="2"/>
  <p:tag name="KSO_WM_TEMPLATE_TOPIC_DEFAULT" val="1"/>
  <p:tag name="KSO_WM_TEMPLATE_MASTER_TYPE"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20177098">
      <a:dk1>
        <a:srgbClr val="000000"/>
      </a:dk1>
      <a:lt1>
        <a:srgbClr val="FFFFFF"/>
      </a:lt1>
      <a:dk2>
        <a:srgbClr val="E8EEF8"/>
      </a:dk2>
      <a:lt2>
        <a:srgbClr val="F7FBF9"/>
      </a:lt2>
      <a:accent1>
        <a:srgbClr val="5AA0B4"/>
      </a:accent1>
      <a:accent2>
        <a:srgbClr val="ED9C94"/>
      </a:accent2>
      <a:accent3>
        <a:srgbClr val="BFCFE9"/>
      </a:accent3>
      <a:accent4>
        <a:srgbClr val="BFDFD3"/>
      </a:accent4>
      <a:accent5>
        <a:srgbClr val="83B9DD"/>
      </a:accent5>
      <a:accent6>
        <a:srgbClr val="4FA2C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11</TotalTime>
  <Words>4697</Words>
  <Application>Microsoft Office PowerPoint</Application>
  <PresentationFormat>全屏显示(4:3)</PresentationFormat>
  <Paragraphs>463</Paragraphs>
  <Slides>76</Slides>
  <Notes>59</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4</vt:i4>
      </vt:variant>
      <vt:variant>
        <vt:lpstr>幻灯片标题</vt:lpstr>
      </vt:variant>
      <vt:variant>
        <vt:i4>76</vt:i4>
      </vt:variant>
    </vt:vector>
  </HeadingPairs>
  <TitlesOfParts>
    <vt:vector size="91" baseType="lpstr">
      <vt:lpstr>方正黑体</vt:lpstr>
      <vt:lpstr>SimHei</vt:lpstr>
      <vt:lpstr>Microsoft YaHei</vt:lpstr>
      <vt:lpstr>Arial</vt:lpstr>
      <vt:lpstr>Arial Black</vt:lpstr>
      <vt:lpstr>Tahoma</vt:lpstr>
      <vt:lpstr>Times New Roman</vt:lpstr>
      <vt:lpstr>Webdings</vt:lpstr>
      <vt:lpstr>Wingdings</vt:lpstr>
      <vt:lpstr>古瓶荷花</vt:lpstr>
      <vt:lpstr>1_自定义设计方案</vt:lpstr>
      <vt:lpstr>Paintbrush Picture</vt:lpstr>
      <vt:lpstr>Visio.Drawing.11</vt:lpstr>
      <vt:lpstr>Visio.Drawing.15</vt:lpstr>
      <vt:lpstr>Photoshop.Image.7</vt:lpstr>
      <vt:lpstr>图形与动画1</vt:lpstr>
      <vt:lpstr>课程说明</vt:lpstr>
      <vt:lpstr>PowerPoint 演示文稿</vt:lpstr>
      <vt:lpstr>PowerPoint 演示文稿</vt:lpstr>
      <vt:lpstr>一、计算机图形学的定义</vt:lpstr>
      <vt:lpstr>一 、 相关学科及其关系</vt:lpstr>
      <vt:lpstr>一 、 相关学科及其关系</vt:lpstr>
      <vt:lpstr>表1-1    图形处理与图像处理的区别和特点</vt:lpstr>
      <vt:lpstr>二 、计算机图形学的发展</vt:lpstr>
      <vt:lpstr>二、计算机图形学的发展</vt:lpstr>
      <vt:lpstr>二、计算机图形学的发展</vt:lpstr>
      <vt:lpstr>二、计算机图形学的发展</vt:lpstr>
      <vt:lpstr>三、计算机图形学的发展</vt:lpstr>
      <vt:lpstr>PowerPoint 演示文稿</vt:lpstr>
      <vt:lpstr>PowerPoint 演示文稿</vt:lpstr>
      <vt:lpstr>PowerPoint 演示文稿</vt:lpstr>
      <vt:lpstr>PowerPoint 演示文稿</vt:lpstr>
      <vt:lpstr>PowerPoint 演示文稿</vt:lpstr>
      <vt:lpstr>PowerPoint 演示文稿</vt:lpstr>
      <vt:lpstr>效果图</vt:lpstr>
      <vt:lpstr>屏幕分辨率</vt:lpstr>
      <vt:lpstr>光点直径</vt:lpstr>
      <vt:lpstr>分辨率</vt:lpstr>
      <vt:lpstr>DPI分辨率 </vt:lpstr>
      <vt:lpstr>PowerPoint 演示文稿</vt:lpstr>
      <vt:lpstr>PowerPoint 演示文稿</vt:lpstr>
      <vt:lpstr>扫描技术指标</vt:lpstr>
      <vt:lpstr>系统组成</vt:lpstr>
      <vt:lpstr>PowerPoint 演示文稿</vt:lpstr>
      <vt:lpstr>帧缓存</vt:lpstr>
      <vt:lpstr>PowerPoint 演示文稿</vt:lpstr>
      <vt:lpstr>PowerPoint 演示文稿</vt:lpstr>
      <vt:lpstr>拓展显示</vt:lpstr>
      <vt:lpstr>平板显示器___非发射显示器</vt:lpstr>
      <vt:lpstr>立体显示</vt:lpstr>
      <vt:lpstr>立体显示</vt:lpstr>
      <vt:lpstr>立体显示</vt:lpstr>
      <vt:lpstr>图形系统的硬件工作平台类型</vt:lpstr>
      <vt:lpstr>图形输入输出设备</vt:lpstr>
      <vt:lpstr>PowerPoint 演示文稿</vt:lpstr>
      <vt:lpstr>图形输入输出设备</vt:lpstr>
      <vt:lpstr>PowerPoint 演示文稿</vt:lpstr>
      <vt:lpstr>PowerPoint 演示文稿</vt:lpstr>
      <vt:lpstr>四、计算机图形软件开发</vt:lpstr>
      <vt:lpstr>四、计算机图形软件开发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sports</vt:lpstr>
      <vt:lpstr>Simulation</vt:lpstr>
      <vt:lpstr>Puzzle game</vt:lpstr>
      <vt:lpstr>PowerPoint 演示文稿</vt:lpstr>
      <vt:lpstr>PowerPoint 演示文稿</vt:lpstr>
      <vt:lpstr>五、计算机图形学的应用</vt:lpstr>
      <vt:lpstr>PowerPoint 演示文稿</vt:lpstr>
      <vt:lpstr>五、计算机图形学的应用</vt:lpstr>
      <vt:lpstr>PowerPoint 演示文稿</vt:lpstr>
      <vt:lpstr>PowerPoint 演示文稿</vt:lpstr>
      <vt:lpstr>PowerPoint 演示文稿</vt:lpstr>
      <vt:lpstr>教学</vt:lpstr>
      <vt:lpstr>Google　Earth</vt:lpstr>
      <vt:lpstr>PowerPoint 演示文稿</vt:lpstr>
      <vt:lpstr>PowerPoint 演示文稿</vt:lpstr>
      <vt:lpstr>虚拟现实设备</vt:lpstr>
      <vt:lpstr>虚拟现实设备</vt:lpstr>
      <vt:lpstr>PowerPoint 演示文稿</vt:lpstr>
      <vt:lpstr>为什么要学习计算机图形学</vt:lpstr>
    </vt:vector>
  </TitlesOfParts>
  <Company>UESTC CCSE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dc:title>
  <dc:subject>CG</dc:subject>
  <dc:creator>FANGCL</dc:creator>
  <cp:lastModifiedBy>hedev</cp:lastModifiedBy>
  <cp:revision>326</cp:revision>
  <dcterms:created xsi:type="dcterms:W3CDTF">2002-05-07T05:51:19Z</dcterms:created>
  <dcterms:modified xsi:type="dcterms:W3CDTF">2024-09-05T01:16:53Z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y fmtid="{D5CDD505-2E9C-101B-9397-08002B2CF9AE}" pid="4" name="ICV">
    <vt:lpwstr>368BDDAAC69C40A19C5BB5A785C9680C</vt:lpwstr>
  </property>
  <property fmtid="{D5CDD505-2E9C-101B-9397-08002B2CF9AE}" pid="5" name="KSOProductBuildVer">
    <vt:lpwstr>2052-11.1.0.12302</vt:lpwstr>
  </property>
</Properties>
</file>